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Open Sans 1 Bold" charset="1" panose="020B0806030504020204"/>
      <p:regular r:id="rId23"/>
    </p:embeddedFont>
    <p:embeddedFont>
      <p:font typeface="Garet" charset="1" panose="00000000000000000000"/>
      <p:regular r:id="rId24"/>
    </p:embeddedFont>
    <p:embeddedFont>
      <p:font typeface="Playlist Script" charset="1" panose="00000000000000000000"/>
      <p:regular r:id="rId25"/>
    </p:embeddedFont>
    <p:embeddedFont>
      <p:font typeface="Horizon" charset="1" panose="02000500000000000000"/>
      <p:regular r:id="rId26"/>
    </p:embeddedFont>
    <p:embeddedFont>
      <p:font typeface="Arimo" charset="1" panose="020B0604020202020204"/>
      <p:regular r:id="rId30"/>
    </p:embeddedFont>
    <p:embeddedFont>
      <p:font typeface="Open Sans 2" charset="1" panose="000000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notesMasters/notesMaster1.xml" Type="http://schemas.openxmlformats.org/officeDocument/2006/relationships/notesMaster"/><Relationship Id="rId28" Target="theme/theme2.xml" Type="http://schemas.openxmlformats.org/officeDocument/2006/relationships/theme"/><Relationship Id="rId29" Target="notesSlides/notesSlide1.xml" Type="http://schemas.openxmlformats.org/officeDocument/2006/relationships/notes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notesSlides/notesSlide2.xml" Type="http://schemas.openxmlformats.org/officeDocument/2006/relationships/notesSlide"/><Relationship Id="rId33" Target="notesSlides/notesSlide3.xml" Type="http://schemas.openxmlformats.org/officeDocument/2006/relationships/notesSlide"/><Relationship Id="rId34" Target="notesSlides/notesSlide4.xml" Type="http://schemas.openxmlformats.org/officeDocument/2006/relationships/notesSlide"/><Relationship Id="rId35" Target="notesSlides/notesSlide5.xml" Type="http://schemas.openxmlformats.org/officeDocument/2006/relationships/notesSlide"/><Relationship Id="rId36" Target="notesSlides/notesSlide6.xml" Type="http://schemas.openxmlformats.org/officeDocument/2006/relationships/notesSlide"/><Relationship Id="rId37" Target="notesSlides/notesSlide7.xml" Type="http://schemas.openxmlformats.org/officeDocument/2006/relationships/notesSlide"/><Relationship Id="rId38" Target="notesSlides/notesSlide8.xml" Type="http://schemas.openxmlformats.org/officeDocument/2006/relationships/notesSlide"/><Relationship Id="rId39" Target="notesSlides/notesSlide9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10.xml" Type="http://schemas.openxmlformats.org/officeDocument/2006/relationships/notesSlid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Relationship Id="rId7" Target="../media/image17.png" Type="http://schemas.openxmlformats.org/officeDocument/2006/relationships/image"/><Relationship Id="rId8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9.pn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https://youtu.be/5bS5gDYVNOw" TargetMode="External" Type="http://schemas.openxmlformats.org/officeDocument/2006/relationships/hyperlink"/><Relationship Id="rId7" Target="https://youtu.be/5bS5gDYVNOw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541309" y="0"/>
            <a:ext cx="5746691" cy="1711780"/>
          </a:xfrm>
          <a:custGeom>
            <a:avLst/>
            <a:gdLst/>
            <a:ahLst/>
            <a:cxnLst/>
            <a:rect r="r" b="b" t="t" l="l"/>
            <a:pathLst>
              <a:path h="1711780" w="5746691">
                <a:moveTo>
                  <a:pt x="0" y="0"/>
                </a:moveTo>
                <a:lnTo>
                  <a:pt x="5746691" y="0"/>
                </a:lnTo>
                <a:lnTo>
                  <a:pt x="5746691" y="1711780"/>
                </a:lnTo>
                <a:lnTo>
                  <a:pt x="0" y="17117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9140" y="7832650"/>
            <a:ext cx="14605442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Sistemas Organizacionales y Gerenciales 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2326831"/>
            <a:ext cx="18288000" cy="482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Clases de sistemas de información y Integración de sistemas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63303" y="8745251"/>
            <a:ext cx="698137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Escuela de Ingenieria de Ciencias Y Sistemas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210675"/>
            <a:ext cx="352529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Facultad de Ingenieria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9585325"/>
            <a:ext cx="64079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Universidad de San Carlos de Guatemala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F1F1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773889" y="721072"/>
            <a:ext cx="9598224" cy="1635621"/>
            <a:chOff x="0" y="0"/>
            <a:chExt cx="12797632" cy="218082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797632" cy="2180828"/>
            </a:xfrm>
            <a:custGeom>
              <a:avLst/>
              <a:gdLst/>
              <a:ahLst/>
              <a:cxnLst/>
              <a:rect r="r" b="b" t="t" l="l"/>
              <a:pathLst>
                <a:path h="2180828" w="12797632">
                  <a:moveTo>
                    <a:pt x="0" y="0"/>
                  </a:moveTo>
                  <a:lnTo>
                    <a:pt x="12797632" y="0"/>
                  </a:lnTo>
                  <a:lnTo>
                    <a:pt x="12797632" y="2180828"/>
                  </a:lnTo>
                  <a:lnTo>
                    <a:pt x="0" y="2180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2797632" cy="223797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437"/>
                </a:lnSpc>
              </a:pPr>
              <a:r>
                <a:rPr lang="en-US" sz="5125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Beneficios de la Integración de Sistemas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773889" y="2749154"/>
            <a:ext cx="9598224" cy="1507926"/>
            <a:chOff x="0" y="0"/>
            <a:chExt cx="12797632" cy="201056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797663" cy="2010537"/>
            </a:xfrm>
            <a:custGeom>
              <a:avLst/>
              <a:gdLst/>
              <a:ahLst/>
              <a:cxnLst/>
              <a:rect r="r" b="b" t="t" l="l"/>
              <a:pathLst>
                <a:path h="2010537" w="12797663">
                  <a:moveTo>
                    <a:pt x="0" y="52324"/>
                  </a:moveTo>
                  <a:cubicBezTo>
                    <a:pt x="0" y="23368"/>
                    <a:pt x="23368" y="0"/>
                    <a:pt x="52324" y="0"/>
                  </a:cubicBezTo>
                  <a:lnTo>
                    <a:pt x="12745339" y="0"/>
                  </a:lnTo>
                  <a:cubicBezTo>
                    <a:pt x="12774295" y="0"/>
                    <a:pt x="12797663" y="23368"/>
                    <a:pt x="12797663" y="52324"/>
                  </a:cubicBezTo>
                  <a:lnTo>
                    <a:pt x="12797663" y="1958213"/>
                  </a:lnTo>
                  <a:cubicBezTo>
                    <a:pt x="12797663" y="1987169"/>
                    <a:pt x="12774295" y="2010537"/>
                    <a:pt x="12745339" y="2010537"/>
                  </a:cubicBezTo>
                  <a:lnTo>
                    <a:pt x="52324" y="2010537"/>
                  </a:lnTo>
                  <a:cubicBezTo>
                    <a:pt x="23368" y="2010537"/>
                    <a:pt x="0" y="1987169"/>
                    <a:pt x="0" y="1958213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035529" y="3010792"/>
            <a:ext cx="3958381" cy="408831"/>
            <a:chOff x="0" y="0"/>
            <a:chExt cx="5277842" cy="54510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277842" cy="545108"/>
            </a:xfrm>
            <a:custGeom>
              <a:avLst/>
              <a:gdLst/>
              <a:ahLst/>
              <a:cxnLst/>
              <a:rect r="r" b="b" t="t" l="l"/>
              <a:pathLst>
                <a:path h="545108" w="5277842">
                  <a:moveTo>
                    <a:pt x="0" y="0"/>
                  </a:moveTo>
                  <a:lnTo>
                    <a:pt x="5277842" y="0"/>
                  </a:lnTo>
                  <a:lnTo>
                    <a:pt x="5277842" y="545108"/>
                  </a:lnTo>
                  <a:lnTo>
                    <a:pt x="0" y="5451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5277842" cy="5641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Optimización de Procesos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035529" y="3576638"/>
            <a:ext cx="9074944" cy="418802"/>
            <a:chOff x="0" y="0"/>
            <a:chExt cx="12099925" cy="55840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099925" cy="558403"/>
            </a:xfrm>
            <a:custGeom>
              <a:avLst/>
              <a:gdLst/>
              <a:ahLst/>
              <a:cxnLst/>
              <a:rect r="r" b="b" t="t" l="l"/>
              <a:pathLst>
                <a:path h="558403" w="12099925">
                  <a:moveTo>
                    <a:pt x="0" y="0"/>
                  </a:moveTo>
                  <a:lnTo>
                    <a:pt x="12099925" y="0"/>
                  </a:lnTo>
                  <a:lnTo>
                    <a:pt x="12099925" y="558403"/>
                  </a:lnTo>
                  <a:lnTo>
                    <a:pt x="0" y="5584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2099925" cy="6441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000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Simplifica operaciones al eliminar redundancias.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773889" y="4518720"/>
            <a:ext cx="9598224" cy="1507926"/>
            <a:chOff x="0" y="0"/>
            <a:chExt cx="12797632" cy="201056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797663" cy="2010537"/>
            </a:xfrm>
            <a:custGeom>
              <a:avLst/>
              <a:gdLst/>
              <a:ahLst/>
              <a:cxnLst/>
              <a:rect r="r" b="b" t="t" l="l"/>
              <a:pathLst>
                <a:path h="2010537" w="12797663">
                  <a:moveTo>
                    <a:pt x="0" y="52324"/>
                  </a:moveTo>
                  <a:cubicBezTo>
                    <a:pt x="0" y="23368"/>
                    <a:pt x="23368" y="0"/>
                    <a:pt x="52324" y="0"/>
                  </a:cubicBezTo>
                  <a:lnTo>
                    <a:pt x="12745339" y="0"/>
                  </a:lnTo>
                  <a:cubicBezTo>
                    <a:pt x="12774295" y="0"/>
                    <a:pt x="12797663" y="23368"/>
                    <a:pt x="12797663" y="52324"/>
                  </a:cubicBezTo>
                  <a:lnTo>
                    <a:pt x="12797663" y="1958213"/>
                  </a:lnTo>
                  <a:cubicBezTo>
                    <a:pt x="12797663" y="1987169"/>
                    <a:pt x="12774295" y="2010537"/>
                    <a:pt x="12745339" y="2010537"/>
                  </a:cubicBezTo>
                  <a:lnTo>
                    <a:pt x="52324" y="2010537"/>
                  </a:lnTo>
                  <a:cubicBezTo>
                    <a:pt x="23368" y="2010537"/>
                    <a:pt x="0" y="1987169"/>
                    <a:pt x="0" y="1958213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035529" y="4780360"/>
            <a:ext cx="3271540" cy="408831"/>
            <a:chOff x="0" y="0"/>
            <a:chExt cx="4362053" cy="54510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362054" cy="545108"/>
            </a:xfrm>
            <a:custGeom>
              <a:avLst/>
              <a:gdLst/>
              <a:ahLst/>
              <a:cxnLst/>
              <a:rect r="r" b="b" t="t" l="l"/>
              <a:pathLst>
                <a:path h="545108" w="4362054">
                  <a:moveTo>
                    <a:pt x="0" y="0"/>
                  </a:moveTo>
                  <a:lnTo>
                    <a:pt x="4362054" y="0"/>
                  </a:lnTo>
                  <a:lnTo>
                    <a:pt x="4362054" y="545108"/>
                  </a:lnTo>
                  <a:lnTo>
                    <a:pt x="0" y="5451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9050"/>
              <a:ext cx="4362053" cy="5641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Mejora Comunicativa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035529" y="5346204"/>
            <a:ext cx="9074944" cy="418803"/>
            <a:chOff x="0" y="0"/>
            <a:chExt cx="12099925" cy="55840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099925" cy="558403"/>
            </a:xfrm>
            <a:custGeom>
              <a:avLst/>
              <a:gdLst/>
              <a:ahLst/>
              <a:cxnLst/>
              <a:rect r="r" b="b" t="t" l="l"/>
              <a:pathLst>
                <a:path h="558403" w="12099925">
                  <a:moveTo>
                    <a:pt x="0" y="0"/>
                  </a:moveTo>
                  <a:lnTo>
                    <a:pt x="12099925" y="0"/>
                  </a:lnTo>
                  <a:lnTo>
                    <a:pt x="12099925" y="558403"/>
                  </a:lnTo>
                  <a:lnTo>
                    <a:pt x="0" y="5584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85725"/>
              <a:ext cx="12099925" cy="6441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000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Facilita el flujo eficiente entre departamentos.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773889" y="6288286"/>
            <a:ext cx="9598224" cy="1507926"/>
            <a:chOff x="0" y="0"/>
            <a:chExt cx="12797632" cy="201056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2797663" cy="2010537"/>
            </a:xfrm>
            <a:custGeom>
              <a:avLst/>
              <a:gdLst/>
              <a:ahLst/>
              <a:cxnLst/>
              <a:rect r="r" b="b" t="t" l="l"/>
              <a:pathLst>
                <a:path h="2010537" w="12797663">
                  <a:moveTo>
                    <a:pt x="0" y="52324"/>
                  </a:moveTo>
                  <a:cubicBezTo>
                    <a:pt x="0" y="23368"/>
                    <a:pt x="23368" y="0"/>
                    <a:pt x="52324" y="0"/>
                  </a:cubicBezTo>
                  <a:lnTo>
                    <a:pt x="12745339" y="0"/>
                  </a:lnTo>
                  <a:cubicBezTo>
                    <a:pt x="12774295" y="0"/>
                    <a:pt x="12797663" y="23368"/>
                    <a:pt x="12797663" y="52324"/>
                  </a:cubicBezTo>
                  <a:lnTo>
                    <a:pt x="12797663" y="1958213"/>
                  </a:lnTo>
                  <a:cubicBezTo>
                    <a:pt x="12797663" y="1987169"/>
                    <a:pt x="12774295" y="2010537"/>
                    <a:pt x="12745339" y="2010537"/>
                  </a:cubicBezTo>
                  <a:lnTo>
                    <a:pt x="52324" y="2010537"/>
                  </a:lnTo>
                  <a:cubicBezTo>
                    <a:pt x="23368" y="2010537"/>
                    <a:pt x="0" y="1987169"/>
                    <a:pt x="0" y="1958213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8035529" y="6549926"/>
            <a:ext cx="3271540" cy="408831"/>
            <a:chOff x="0" y="0"/>
            <a:chExt cx="4362053" cy="54510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362054" cy="545108"/>
            </a:xfrm>
            <a:custGeom>
              <a:avLst/>
              <a:gdLst/>
              <a:ahLst/>
              <a:cxnLst/>
              <a:rect r="r" b="b" t="t" l="l"/>
              <a:pathLst>
                <a:path h="545108" w="4362054">
                  <a:moveTo>
                    <a:pt x="0" y="0"/>
                  </a:moveTo>
                  <a:lnTo>
                    <a:pt x="4362054" y="0"/>
                  </a:lnTo>
                  <a:lnTo>
                    <a:pt x="4362054" y="545108"/>
                  </a:lnTo>
                  <a:lnTo>
                    <a:pt x="0" y="5451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19050"/>
              <a:ext cx="4362053" cy="5641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Conocimiento Útil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8035529" y="7115770"/>
            <a:ext cx="9074944" cy="418802"/>
            <a:chOff x="0" y="0"/>
            <a:chExt cx="12099925" cy="558403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2099925" cy="558403"/>
            </a:xfrm>
            <a:custGeom>
              <a:avLst/>
              <a:gdLst/>
              <a:ahLst/>
              <a:cxnLst/>
              <a:rect r="r" b="b" t="t" l="l"/>
              <a:pathLst>
                <a:path h="558403" w="12099925">
                  <a:moveTo>
                    <a:pt x="0" y="0"/>
                  </a:moveTo>
                  <a:lnTo>
                    <a:pt x="12099925" y="0"/>
                  </a:lnTo>
                  <a:lnTo>
                    <a:pt x="12099925" y="558403"/>
                  </a:lnTo>
                  <a:lnTo>
                    <a:pt x="0" y="5584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85725"/>
              <a:ext cx="12099925" cy="6441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000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Transforma datos en decisiones estratégicas.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7773889" y="8057852"/>
            <a:ext cx="9598224" cy="1507926"/>
            <a:chOff x="0" y="0"/>
            <a:chExt cx="12797632" cy="201056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2797663" cy="2010537"/>
            </a:xfrm>
            <a:custGeom>
              <a:avLst/>
              <a:gdLst/>
              <a:ahLst/>
              <a:cxnLst/>
              <a:rect r="r" b="b" t="t" l="l"/>
              <a:pathLst>
                <a:path h="2010537" w="12797663">
                  <a:moveTo>
                    <a:pt x="0" y="52324"/>
                  </a:moveTo>
                  <a:cubicBezTo>
                    <a:pt x="0" y="23368"/>
                    <a:pt x="23368" y="0"/>
                    <a:pt x="52324" y="0"/>
                  </a:cubicBezTo>
                  <a:lnTo>
                    <a:pt x="12745339" y="0"/>
                  </a:lnTo>
                  <a:cubicBezTo>
                    <a:pt x="12774295" y="0"/>
                    <a:pt x="12797663" y="23368"/>
                    <a:pt x="12797663" y="52324"/>
                  </a:cubicBezTo>
                  <a:lnTo>
                    <a:pt x="12797663" y="1958213"/>
                  </a:lnTo>
                  <a:cubicBezTo>
                    <a:pt x="12797663" y="1987169"/>
                    <a:pt x="12774295" y="2010537"/>
                    <a:pt x="12745339" y="2010537"/>
                  </a:cubicBezTo>
                  <a:lnTo>
                    <a:pt x="52324" y="2010537"/>
                  </a:lnTo>
                  <a:cubicBezTo>
                    <a:pt x="23368" y="2010537"/>
                    <a:pt x="0" y="1987169"/>
                    <a:pt x="0" y="1958213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36" id="36"/>
          <p:cNvGrpSpPr/>
          <p:nvPr/>
        </p:nvGrpSpPr>
        <p:grpSpPr>
          <a:xfrm rot="0">
            <a:off x="8035529" y="8319492"/>
            <a:ext cx="3271540" cy="408831"/>
            <a:chOff x="0" y="0"/>
            <a:chExt cx="4362053" cy="545108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4362054" cy="545108"/>
            </a:xfrm>
            <a:custGeom>
              <a:avLst/>
              <a:gdLst/>
              <a:ahLst/>
              <a:cxnLst/>
              <a:rect r="r" b="b" t="t" l="l"/>
              <a:pathLst>
                <a:path h="545108" w="4362054">
                  <a:moveTo>
                    <a:pt x="0" y="0"/>
                  </a:moveTo>
                  <a:lnTo>
                    <a:pt x="4362054" y="0"/>
                  </a:lnTo>
                  <a:lnTo>
                    <a:pt x="4362054" y="545108"/>
                  </a:lnTo>
                  <a:lnTo>
                    <a:pt x="0" y="5451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19050"/>
              <a:ext cx="4362053" cy="5641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Trabajo Colaborativo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8035529" y="8885336"/>
            <a:ext cx="9074944" cy="418803"/>
            <a:chOff x="0" y="0"/>
            <a:chExt cx="12099925" cy="558403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2099925" cy="558403"/>
            </a:xfrm>
            <a:custGeom>
              <a:avLst/>
              <a:gdLst/>
              <a:ahLst/>
              <a:cxnLst/>
              <a:rect r="r" b="b" t="t" l="l"/>
              <a:pathLst>
                <a:path h="558403" w="12099925">
                  <a:moveTo>
                    <a:pt x="0" y="0"/>
                  </a:moveTo>
                  <a:lnTo>
                    <a:pt x="12099925" y="0"/>
                  </a:lnTo>
                  <a:lnTo>
                    <a:pt x="12099925" y="558403"/>
                  </a:lnTo>
                  <a:lnTo>
                    <a:pt x="0" y="5584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85725"/>
              <a:ext cx="12099925" cy="6441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000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Aumenta productividad y sinergias internas.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F1F1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2877443"/>
            <a:ext cx="12879586" cy="885974"/>
            <a:chOff x="0" y="0"/>
            <a:chExt cx="17172782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172781" cy="1181298"/>
            </a:xfrm>
            <a:custGeom>
              <a:avLst/>
              <a:gdLst/>
              <a:ahLst/>
              <a:cxnLst/>
              <a:rect r="r" b="b" t="t" l="l"/>
              <a:pathLst>
                <a:path h="1181298" w="17172781">
                  <a:moveTo>
                    <a:pt x="0" y="0"/>
                  </a:moveTo>
                  <a:lnTo>
                    <a:pt x="17172781" y="0"/>
                  </a:lnTo>
                  <a:lnTo>
                    <a:pt x="17172781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7172782" cy="12384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Herramientas y Desafíos de Integración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4472136"/>
            <a:ext cx="3544044" cy="442912"/>
            <a:chOff x="0" y="0"/>
            <a:chExt cx="472539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Herramientas Clave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5198566"/>
            <a:ext cx="7805886" cy="453629"/>
            <a:chOff x="0" y="0"/>
            <a:chExt cx="10407848" cy="60483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APIs sofisticadas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92238" y="5751314"/>
            <a:ext cx="7805886" cy="453629"/>
            <a:chOff x="0" y="0"/>
            <a:chExt cx="10407848" cy="6048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Middleware empresarial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8" y="6304061"/>
            <a:ext cx="7805886" cy="453629"/>
            <a:chOff x="0" y="0"/>
            <a:chExt cx="10407848" cy="60483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Plataformas integradoras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9401" y="4472136"/>
            <a:ext cx="3544044" cy="442912"/>
            <a:chOff x="0" y="0"/>
            <a:chExt cx="4725392" cy="590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Desafíos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99401" y="5198566"/>
            <a:ext cx="7805886" cy="453629"/>
            <a:chOff x="0" y="0"/>
            <a:chExt cx="10407848" cy="60483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Compatibilidad entre sistemas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99401" y="5751314"/>
            <a:ext cx="7805886" cy="453629"/>
            <a:chOff x="0" y="0"/>
            <a:chExt cx="10407848" cy="60483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Seguridad de datos crítica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499401" y="6304061"/>
            <a:ext cx="7805886" cy="453629"/>
            <a:chOff x="0" y="0"/>
            <a:chExt cx="10407848" cy="60483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Resistencia al cambio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499401" y="6856810"/>
            <a:ext cx="7805886" cy="453629"/>
            <a:chOff x="0" y="0"/>
            <a:chExt cx="10407848" cy="604838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Costos de implementación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F1F1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449050" y="120551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775132" y="3087589"/>
            <a:ext cx="6167735" cy="4111824"/>
          </a:xfrm>
          <a:custGeom>
            <a:avLst/>
            <a:gdLst/>
            <a:ahLst/>
            <a:cxnLst/>
            <a:rect r="r" b="b" t="t" l="l"/>
            <a:pathLst>
              <a:path h="4111824" w="6167735">
                <a:moveTo>
                  <a:pt x="0" y="0"/>
                </a:moveTo>
                <a:lnTo>
                  <a:pt x="6167736" y="0"/>
                </a:lnTo>
                <a:lnTo>
                  <a:pt x="6167736" y="4111823"/>
                </a:lnTo>
                <a:lnTo>
                  <a:pt x="0" y="41118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66341" y="760511"/>
            <a:ext cx="9497317" cy="1725514"/>
            <a:chOff x="0" y="0"/>
            <a:chExt cx="12663090" cy="23006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663090" cy="2300685"/>
            </a:xfrm>
            <a:custGeom>
              <a:avLst/>
              <a:gdLst/>
              <a:ahLst/>
              <a:cxnLst/>
              <a:rect r="r" b="b" t="t" l="l"/>
              <a:pathLst>
                <a:path h="2300685" w="12663090">
                  <a:moveTo>
                    <a:pt x="0" y="0"/>
                  </a:moveTo>
                  <a:lnTo>
                    <a:pt x="12663090" y="0"/>
                  </a:lnTo>
                  <a:lnTo>
                    <a:pt x="12663090" y="2300685"/>
                  </a:lnTo>
                  <a:lnTo>
                    <a:pt x="0" y="23006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2663090" cy="235783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Impacto en la Eficiencia Organizacional</a:t>
              </a:r>
            </a:p>
          </p:txBody>
        </p:sp>
      </p:grpSp>
      <p:sp>
        <p:nvSpPr>
          <p:cNvPr name="Freeform 11" id="11" descr="preencoded.png"/>
          <p:cNvSpPr/>
          <p:nvPr/>
        </p:nvSpPr>
        <p:spPr>
          <a:xfrm flipH="false" flipV="false" rot="0">
            <a:off x="966341" y="2900065"/>
            <a:ext cx="1380530" cy="1656606"/>
          </a:xfrm>
          <a:custGeom>
            <a:avLst/>
            <a:gdLst/>
            <a:ahLst/>
            <a:cxnLst/>
            <a:rect r="r" b="b" t="t" l="l"/>
            <a:pathLst>
              <a:path h="1656606" w="1380530">
                <a:moveTo>
                  <a:pt x="0" y="0"/>
                </a:moveTo>
                <a:lnTo>
                  <a:pt x="1380530" y="0"/>
                </a:lnTo>
                <a:lnTo>
                  <a:pt x="1380530" y="1656606"/>
                </a:lnTo>
                <a:lnTo>
                  <a:pt x="0" y="16566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760910" y="3176141"/>
            <a:ext cx="3451472" cy="431304"/>
            <a:chOff x="0" y="0"/>
            <a:chExt cx="4601963" cy="5750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601963" cy="575072"/>
            </a:xfrm>
            <a:custGeom>
              <a:avLst/>
              <a:gdLst/>
              <a:ahLst/>
              <a:cxnLst/>
              <a:rect r="r" b="b" t="t" l="l"/>
              <a:pathLst>
                <a:path h="575072" w="4601963">
                  <a:moveTo>
                    <a:pt x="0" y="0"/>
                  </a:moveTo>
                  <a:lnTo>
                    <a:pt x="4601963" y="0"/>
                  </a:lnTo>
                  <a:lnTo>
                    <a:pt x="4601963" y="575072"/>
                  </a:lnTo>
                  <a:lnTo>
                    <a:pt x="0" y="5750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4601963" cy="6036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Automatización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60910" y="3773091"/>
            <a:ext cx="7702749" cy="441722"/>
            <a:chOff x="0" y="0"/>
            <a:chExt cx="10270332" cy="58896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270332" cy="588963"/>
            </a:xfrm>
            <a:custGeom>
              <a:avLst/>
              <a:gdLst/>
              <a:ahLst/>
              <a:cxnLst/>
              <a:rect r="r" b="b" t="t" l="l"/>
              <a:pathLst>
                <a:path h="588963" w="10270332">
                  <a:moveTo>
                    <a:pt x="0" y="0"/>
                  </a:moveTo>
                  <a:lnTo>
                    <a:pt x="10270332" y="0"/>
                  </a:lnTo>
                  <a:lnTo>
                    <a:pt x="10270332" y="588963"/>
                  </a:lnTo>
                  <a:lnTo>
                    <a:pt x="0" y="588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0270332" cy="6746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Reduce errores y tareas manuales.</a:t>
              </a:r>
            </a:p>
          </p:txBody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966341" y="4556671"/>
            <a:ext cx="1380530" cy="1656606"/>
          </a:xfrm>
          <a:custGeom>
            <a:avLst/>
            <a:gdLst/>
            <a:ahLst/>
            <a:cxnLst/>
            <a:rect r="r" b="b" t="t" l="l"/>
            <a:pathLst>
              <a:path h="1656606" w="1380530">
                <a:moveTo>
                  <a:pt x="0" y="0"/>
                </a:moveTo>
                <a:lnTo>
                  <a:pt x="1380530" y="0"/>
                </a:lnTo>
                <a:lnTo>
                  <a:pt x="1380530" y="1656606"/>
                </a:lnTo>
                <a:lnTo>
                  <a:pt x="0" y="16566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2760910" y="4832748"/>
            <a:ext cx="4632424" cy="431304"/>
            <a:chOff x="0" y="0"/>
            <a:chExt cx="6176565" cy="57507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176565" cy="575072"/>
            </a:xfrm>
            <a:custGeom>
              <a:avLst/>
              <a:gdLst/>
              <a:ahLst/>
              <a:cxnLst/>
              <a:rect r="r" b="b" t="t" l="l"/>
              <a:pathLst>
                <a:path h="575072" w="6176565">
                  <a:moveTo>
                    <a:pt x="0" y="0"/>
                  </a:moveTo>
                  <a:lnTo>
                    <a:pt x="6176565" y="0"/>
                  </a:lnTo>
                  <a:lnTo>
                    <a:pt x="6176565" y="575072"/>
                  </a:lnTo>
                  <a:lnTo>
                    <a:pt x="0" y="5750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6176565" cy="6036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Decisiones Basadas en Datos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760910" y="5429696"/>
            <a:ext cx="7702749" cy="441722"/>
            <a:chOff x="0" y="0"/>
            <a:chExt cx="10270332" cy="58896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270332" cy="588963"/>
            </a:xfrm>
            <a:custGeom>
              <a:avLst/>
              <a:gdLst/>
              <a:ahLst/>
              <a:cxnLst/>
              <a:rect r="r" b="b" t="t" l="l"/>
              <a:pathLst>
                <a:path h="588963" w="10270332">
                  <a:moveTo>
                    <a:pt x="0" y="0"/>
                  </a:moveTo>
                  <a:lnTo>
                    <a:pt x="10270332" y="0"/>
                  </a:lnTo>
                  <a:lnTo>
                    <a:pt x="10270332" y="588963"/>
                  </a:lnTo>
                  <a:lnTo>
                    <a:pt x="0" y="588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85725"/>
              <a:ext cx="10270332" cy="6746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Acceso rápido a información integrada.</a:t>
              </a:r>
            </a:p>
          </p:txBody>
        </p:sp>
      </p:grpSp>
      <p:sp>
        <p:nvSpPr>
          <p:cNvPr name="Freeform 25" id="25" descr="preencoded.png"/>
          <p:cNvSpPr/>
          <p:nvPr/>
        </p:nvSpPr>
        <p:spPr>
          <a:xfrm flipH="false" flipV="false" rot="0">
            <a:off x="966341" y="6213276"/>
            <a:ext cx="1380530" cy="1656606"/>
          </a:xfrm>
          <a:custGeom>
            <a:avLst/>
            <a:gdLst/>
            <a:ahLst/>
            <a:cxnLst/>
            <a:rect r="r" b="b" t="t" l="l"/>
            <a:pathLst>
              <a:path h="1656606" w="1380530">
                <a:moveTo>
                  <a:pt x="0" y="0"/>
                </a:moveTo>
                <a:lnTo>
                  <a:pt x="1380530" y="0"/>
                </a:lnTo>
                <a:lnTo>
                  <a:pt x="1380530" y="1656606"/>
                </a:lnTo>
                <a:lnTo>
                  <a:pt x="0" y="16566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2760910" y="6489352"/>
            <a:ext cx="3451472" cy="431304"/>
            <a:chOff x="0" y="0"/>
            <a:chExt cx="4601963" cy="57507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601963" cy="575072"/>
            </a:xfrm>
            <a:custGeom>
              <a:avLst/>
              <a:gdLst/>
              <a:ahLst/>
              <a:cxnLst/>
              <a:rect r="r" b="b" t="t" l="l"/>
              <a:pathLst>
                <a:path h="575072" w="4601963">
                  <a:moveTo>
                    <a:pt x="0" y="0"/>
                  </a:moveTo>
                  <a:lnTo>
                    <a:pt x="4601963" y="0"/>
                  </a:lnTo>
                  <a:lnTo>
                    <a:pt x="4601963" y="575072"/>
                  </a:lnTo>
                  <a:lnTo>
                    <a:pt x="0" y="5750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28575"/>
              <a:ext cx="4601963" cy="6036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Respuesta Ágil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2760910" y="7086302"/>
            <a:ext cx="7702749" cy="441722"/>
            <a:chOff x="0" y="0"/>
            <a:chExt cx="10270332" cy="58896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0270332" cy="588963"/>
            </a:xfrm>
            <a:custGeom>
              <a:avLst/>
              <a:gdLst/>
              <a:ahLst/>
              <a:cxnLst/>
              <a:rect r="r" b="b" t="t" l="l"/>
              <a:pathLst>
                <a:path h="588963" w="10270332">
                  <a:moveTo>
                    <a:pt x="0" y="0"/>
                  </a:moveTo>
                  <a:lnTo>
                    <a:pt x="10270332" y="0"/>
                  </a:lnTo>
                  <a:lnTo>
                    <a:pt x="10270332" y="588963"/>
                  </a:lnTo>
                  <a:lnTo>
                    <a:pt x="0" y="588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85725"/>
              <a:ext cx="10270332" cy="6746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Mejora tiempos frente a necesidades del cliente.</a:t>
              </a:r>
            </a:p>
          </p:txBody>
        </p:sp>
      </p:grpSp>
      <p:sp>
        <p:nvSpPr>
          <p:cNvPr name="Freeform 32" id="32" descr="preencoded.png"/>
          <p:cNvSpPr/>
          <p:nvPr/>
        </p:nvSpPr>
        <p:spPr>
          <a:xfrm flipH="false" flipV="false" rot="0">
            <a:off x="966341" y="7869882"/>
            <a:ext cx="1380530" cy="1656606"/>
          </a:xfrm>
          <a:custGeom>
            <a:avLst/>
            <a:gdLst/>
            <a:ahLst/>
            <a:cxnLst/>
            <a:rect r="r" b="b" t="t" l="l"/>
            <a:pathLst>
              <a:path h="1656606" w="1380530">
                <a:moveTo>
                  <a:pt x="0" y="0"/>
                </a:moveTo>
                <a:lnTo>
                  <a:pt x="1380530" y="0"/>
                </a:lnTo>
                <a:lnTo>
                  <a:pt x="1380530" y="1656607"/>
                </a:lnTo>
                <a:lnTo>
                  <a:pt x="0" y="16566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33" id="33"/>
          <p:cNvGrpSpPr/>
          <p:nvPr/>
        </p:nvGrpSpPr>
        <p:grpSpPr>
          <a:xfrm rot="0">
            <a:off x="2760910" y="8145959"/>
            <a:ext cx="3451472" cy="431304"/>
            <a:chOff x="0" y="0"/>
            <a:chExt cx="4601963" cy="57507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4601963" cy="575072"/>
            </a:xfrm>
            <a:custGeom>
              <a:avLst/>
              <a:gdLst/>
              <a:ahLst/>
              <a:cxnLst/>
              <a:rect r="r" b="b" t="t" l="l"/>
              <a:pathLst>
                <a:path h="575072" w="4601963">
                  <a:moveTo>
                    <a:pt x="0" y="0"/>
                  </a:moveTo>
                  <a:lnTo>
                    <a:pt x="4601963" y="0"/>
                  </a:lnTo>
                  <a:lnTo>
                    <a:pt x="4601963" y="575072"/>
                  </a:lnTo>
                  <a:lnTo>
                    <a:pt x="0" y="5750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28575"/>
              <a:ext cx="4601963" cy="6036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Ventaja Competitiva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2760910" y="8742909"/>
            <a:ext cx="7702749" cy="441722"/>
            <a:chOff x="0" y="0"/>
            <a:chExt cx="10270332" cy="588963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0270332" cy="588963"/>
            </a:xfrm>
            <a:custGeom>
              <a:avLst/>
              <a:gdLst/>
              <a:ahLst/>
              <a:cxnLst/>
              <a:rect r="r" b="b" t="t" l="l"/>
              <a:pathLst>
                <a:path h="588963" w="10270332">
                  <a:moveTo>
                    <a:pt x="0" y="0"/>
                  </a:moveTo>
                  <a:lnTo>
                    <a:pt x="10270332" y="0"/>
                  </a:lnTo>
                  <a:lnTo>
                    <a:pt x="10270332" y="588963"/>
                  </a:lnTo>
                  <a:lnTo>
                    <a:pt x="0" y="588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85725"/>
              <a:ext cx="10270332" cy="6746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Incrementa la agilidad y adaptabilidad empresarial.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F1F1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1563886"/>
            <a:ext cx="11893749" cy="885974"/>
            <a:chOff x="0" y="0"/>
            <a:chExt cx="15858332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858331" cy="1181298"/>
            </a:xfrm>
            <a:custGeom>
              <a:avLst/>
              <a:gdLst/>
              <a:ahLst/>
              <a:cxnLst/>
              <a:rect r="r" b="b" t="t" l="l"/>
              <a:pathLst>
                <a:path h="1181298" w="15858331">
                  <a:moveTo>
                    <a:pt x="0" y="0"/>
                  </a:moveTo>
                  <a:lnTo>
                    <a:pt x="15858331" y="0"/>
                  </a:lnTo>
                  <a:lnTo>
                    <a:pt x="15858331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5858332" cy="12384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Futuro de la Integración de Sistemas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96057" y="3576935"/>
            <a:ext cx="4069556" cy="442912"/>
            <a:chOff x="0" y="0"/>
            <a:chExt cx="5426075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426075" cy="590550"/>
            </a:xfrm>
            <a:custGeom>
              <a:avLst/>
              <a:gdLst/>
              <a:ahLst/>
              <a:cxnLst/>
              <a:rect r="r" b="b" t="t" l="l"/>
              <a:pathLst>
                <a:path h="590550" w="5426075">
                  <a:moveTo>
                    <a:pt x="0" y="0"/>
                  </a:moveTo>
                  <a:lnTo>
                    <a:pt x="5426075" y="0"/>
                  </a:lnTo>
                  <a:lnTo>
                    <a:pt x="5426075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426075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Tecnologías Emergentes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4189959"/>
            <a:ext cx="4873378" cy="907256"/>
            <a:chOff x="0" y="0"/>
            <a:chExt cx="6497837" cy="12096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497837" cy="1209675"/>
            </a:xfrm>
            <a:custGeom>
              <a:avLst/>
              <a:gdLst/>
              <a:ahLst/>
              <a:cxnLst/>
              <a:rect r="r" b="b" t="t" l="l"/>
              <a:pathLst>
                <a:path h="1209675" w="6497837">
                  <a:moveTo>
                    <a:pt x="0" y="0"/>
                  </a:moveTo>
                  <a:lnTo>
                    <a:pt x="6497837" y="0"/>
                  </a:lnTo>
                  <a:lnTo>
                    <a:pt x="6497837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6497837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IA, IoT y blockchain revolucionan la integración.</a:t>
              </a:r>
            </a:p>
          </p:txBody>
        </p:sp>
      </p:grpSp>
      <p:sp>
        <p:nvSpPr>
          <p:cNvPr name="Freeform 15" id="15" descr="preencoded.png"/>
          <p:cNvSpPr/>
          <p:nvPr/>
        </p:nvSpPr>
        <p:spPr>
          <a:xfrm flipH="false" flipV="false" rot="0">
            <a:off x="6290816" y="3016895"/>
            <a:ext cx="5706219" cy="5706219"/>
          </a:xfrm>
          <a:custGeom>
            <a:avLst/>
            <a:gdLst/>
            <a:ahLst/>
            <a:cxnLst/>
            <a:rect r="r" b="b" t="t" l="l"/>
            <a:pathLst>
              <a:path h="5706219" w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7783414" y="3970735"/>
            <a:ext cx="424160" cy="530275"/>
            <a:chOff x="0" y="0"/>
            <a:chExt cx="565547" cy="70703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65547" cy="707033"/>
            </a:xfrm>
            <a:custGeom>
              <a:avLst/>
              <a:gdLst/>
              <a:ahLst/>
              <a:cxnLst/>
              <a:rect r="r" b="b" t="t" l="l"/>
              <a:pathLst>
                <a:path h="707033" w="565547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52400"/>
              <a:ext cx="565547" cy="85943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312"/>
                </a:lnSpc>
              </a:pPr>
              <a:r>
                <a:rPr lang="en-US" sz="331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1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422237" y="3576935"/>
            <a:ext cx="3544044" cy="442912"/>
            <a:chOff x="0" y="0"/>
            <a:chExt cx="4725392" cy="59055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Sistemas Autónomos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2422237" y="4189959"/>
            <a:ext cx="4873526" cy="907256"/>
            <a:chOff x="0" y="0"/>
            <a:chExt cx="6498035" cy="120967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498035" cy="1209675"/>
            </a:xfrm>
            <a:custGeom>
              <a:avLst/>
              <a:gdLst/>
              <a:ahLst/>
              <a:cxnLst/>
              <a:rect r="r" b="b" t="t" l="l"/>
              <a:pathLst>
                <a:path h="1209675" w="6498035">
                  <a:moveTo>
                    <a:pt x="0" y="0"/>
                  </a:moveTo>
                  <a:lnTo>
                    <a:pt x="6498035" y="0"/>
                  </a:lnTo>
                  <a:lnTo>
                    <a:pt x="6498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85725"/>
              <a:ext cx="6498035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Interconexión creciente y toma de decisiones automática.</a:t>
              </a:r>
            </a:p>
          </p:txBody>
        </p:sp>
      </p:grpSp>
      <p:sp>
        <p:nvSpPr>
          <p:cNvPr name="Freeform 25" id="25" descr="preencoded.png"/>
          <p:cNvSpPr/>
          <p:nvPr/>
        </p:nvSpPr>
        <p:spPr>
          <a:xfrm flipH="false" flipV="false" rot="0">
            <a:off x="6290816" y="3016895"/>
            <a:ext cx="5706219" cy="5706219"/>
          </a:xfrm>
          <a:custGeom>
            <a:avLst/>
            <a:gdLst/>
            <a:ahLst/>
            <a:cxnLst/>
            <a:rect r="r" b="b" t="t" l="l"/>
            <a:pathLst>
              <a:path h="5706219" w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10565755" y="4456360"/>
            <a:ext cx="424160" cy="530275"/>
            <a:chOff x="0" y="0"/>
            <a:chExt cx="565547" cy="70703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65547" cy="707033"/>
            </a:xfrm>
            <a:custGeom>
              <a:avLst/>
              <a:gdLst/>
              <a:ahLst/>
              <a:cxnLst/>
              <a:rect r="r" b="b" t="t" l="l"/>
              <a:pathLst>
                <a:path h="707033" w="565547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52400"/>
              <a:ext cx="565547" cy="85943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312"/>
                </a:lnSpc>
              </a:pPr>
              <a:r>
                <a:rPr lang="en-US" sz="331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2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2422237" y="6642646"/>
            <a:ext cx="3544044" cy="442912"/>
            <a:chOff x="0" y="0"/>
            <a:chExt cx="4725392" cy="59055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Personalización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2422237" y="7255669"/>
            <a:ext cx="4873526" cy="907256"/>
            <a:chOff x="0" y="0"/>
            <a:chExt cx="6498035" cy="1209675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498035" cy="1209675"/>
            </a:xfrm>
            <a:custGeom>
              <a:avLst/>
              <a:gdLst/>
              <a:ahLst/>
              <a:cxnLst/>
              <a:rect r="r" b="b" t="t" l="l"/>
              <a:pathLst>
                <a:path h="1209675" w="6498035">
                  <a:moveTo>
                    <a:pt x="0" y="0"/>
                  </a:moveTo>
                  <a:lnTo>
                    <a:pt x="6498035" y="0"/>
                  </a:lnTo>
                  <a:lnTo>
                    <a:pt x="6498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85725"/>
              <a:ext cx="6498035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Análisis de datos para soluciones a medida.</a:t>
              </a:r>
            </a:p>
          </p:txBody>
        </p:sp>
      </p:grpSp>
      <p:sp>
        <p:nvSpPr>
          <p:cNvPr name="Freeform 35" id="35" descr="preencoded.png"/>
          <p:cNvSpPr/>
          <p:nvPr/>
        </p:nvSpPr>
        <p:spPr>
          <a:xfrm flipH="false" flipV="false" rot="0">
            <a:off x="6290816" y="3016895"/>
            <a:ext cx="5706219" cy="5706219"/>
          </a:xfrm>
          <a:custGeom>
            <a:avLst/>
            <a:gdLst/>
            <a:ahLst/>
            <a:cxnLst/>
            <a:rect r="r" b="b" t="t" l="l"/>
            <a:pathLst>
              <a:path h="5706219" w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36" id="36"/>
          <p:cNvGrpSpPr/>
          <p:nvPr/>
        </p:nvGrpSpPr>
        <p:grpSpPr>
          <a:xfrm rot="0">
            <a:off x="10080129" y="7238702"/>
            <a:ext cx="424160" cy="530275"/>
            <a:chOff x="0" y="0"/>
            <a:chExt cx="565547" cy="707033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565547" cy="707033"/>
            </a:xfrm>
            <a:custGeom>
              <a:avLst/>
              <a:gdLst/>
              <a:ahLst/>
              <a:cxnLst/>
              <a:rect r="r" b="b" t="t" l="l"/>
              <a:pathLst>
                <a:path h="707033" w="565547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152400"/>
              <a:ext cx="565547" cy="85943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312"/>
                </a:lnSpc>
              </a:pPr>
              <a:r>
                <a:rPr lang="en-US" sz="331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3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2321570" y="6642646"/>
            <a:ext cx="3544044" cy="442912"/>
            <a:chOff x="0" y="0"/>
            <a:chExt cx="4725392" cy="59055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Adaptabilidad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992238" y="7255669"/>
            <a:ext cx="4873378" cy="907256"/>
            <a:chOff x="0" y="0"/>
            <a:chExt cx="6497837" cy="1209675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6497837" cy="1209675"/>
            </a:xfrm>
            <a:custGeom>
              <a:avLst/>
              <a:gdLst/>
              <a:ahLst/>
              <a:cxnLst/>
              <a:rect r="r" b="b" t="t" l="l"/>
              <a:pathLst>
                <a:path h="1209675" w="6497837">
                  <a:moveTo>
                    <a:pt x="0" y="0"/>
                  </a:moveTo>
                  <a:lnTo>
                    <a:pt x="6497837" y="0"/>
                  </a:lnTo>
                  <a:lnTo>
                    <a:pt x="6497837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85725"/>
              <a:ext cx="6497837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Constante ajuste a cambios del mercado y empresa.</a:t>
              </a:r>
            </a:p>
          </p:txBody>
        </p:sp>
      </p:grpSp>
      <p:sp>
        <p:nvSpPr>
          <p:cNvPr name="Freeform 45" id="45" descr="preencoded.png"/>
          <p:cNvSpPr/>
          <p:nvPr/>
        </p:nvSpPr>
        <p:spPr>
          <a:xfrm flipH="false" flipV="false" rot="0">
            <a:off x="6290816" y="3016895"/>
            <a:ext cx="5706219" cy="5706219"/>
          </a:xfrm>
          <a:custGeom>
            <a:avLst/>
            <a:gdLst/>
            <a:ahLst/>
            <a:cxnLst/>
            <a:rect r="r" b="b" t="t" l="l"/>
            <a:pathLst>
              <a:path h="5706219" w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46" id="46"/>
          <p:cNvGrpSpPr/>
          <p:nvPr/>
        </p:nvGrpSpPr>
        <p:grpSpPr>
          <a:xfrm rot="0">
            <a:off x="7297788" y="6753076"/>
            <a:ext cx="424160" cy="530275"/>
            <a:chOff x="0" y="0"/>
            <a:chExt cx="565547" cy="707033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565547" cy="707033"/>
            </a:xfrm>
            <a:custGeom>
              <a:avLst/>
              <a:gdLst/>
              <a:ahLst/>
              <a:cxnLst/>
              <a:rect r="r" b="b" t="t" l="l"/>
              <a:pathLst>
                <a:path h="707033" w="565547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152400"/>
              <a:ext cx="565547" cy="85943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312"/>
                </a:lnSpc>
              </a:pPr>
              <a:r>
                <a:rPr lang="en-US" sz="331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4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3E3E3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07390" y="1000125"/>
            <a:ext cx="13503315" cy="2052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7"/>
              </a:lnSpc>
            </a:pPr>
            <a:r>
              <a:rPr lang="en-US" sz="6900">
                <a:solidFill>
                  <a:srgbClr val="FEFEFE"/>
                </a:solidFill>
                <a:latin typeface="Horizon"/>
                <a:ea typeface="Horizon"/>
                <a:cs typeface="Horizon"/>
                <a:sym typeface="Horizon"/>
              </a:rPr>
              <a:t>CONCEPTOS CLAVE APRENDIDOS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960694" y="3860833"/>
            <a:ext cx="13506718" cy="5511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80435" indent="-340217" lvl="1">
              <a:lnSpc>
                <a:spcPts val="4412"/>
              </a:lnSpc>
              <a:buFont typeface="Arial"/>
              <a:buChar char="•"/>
            </a:pPr>
            <a:r>
              <a:rPr lang="en-US" sz="3151">
                <a:solidFill>
                  <a:srgbClr val="FEFEFE"/>
                </a:solidFill>
                <a:latin typeface="Garet"/>
                <a:ea typeface="Garet"/>
                <a:cs typeface="Garet"/>
                <a:sym typeface="Garet"/>
              </a:rPr>
              <a:t>Clases de SI: Incluyen SCM (cadena de suministro), CRM (gestión de clientes), GIS (sistemas geográficos) y sistemas distribuidos.</a:t>
            </a:r>
          </a:p>
          <a:p>
            <a:pPr algn="just" marL="680435" indent="-340217" lvl="1">
              <a:lnSpc>
                <a:spcPts val="4412"/>
              </a:lnSpc>
              <a:buFont typeface="Arial"/>
              <a:buChar char="•"/>
            </a:pPr>
            <a:r>
              <a:rPr lang="en-US" sz="3151">
                <a:solidFill>
                  <a:srgbClr val="FEFEFE"/>
                </a:solidFill>
                <a:latin typeface="Garet"/>
                <a:ea typeface="Garet"/>
                <a:cs typeface="Garet"/>
                <a:sym typeface="Garet"/>
              </a:rPr>
              <a:t>Propósito específico: Cada tipo de siste</a:t>
            </a:r>
            <a:r>
              <a:rPr lang="en-US" sz="3151">
                <a:solidFill>
                  <a:srgbClr val="FEFEFE"/>
                </a:solidFill>
                <a:latin typeface="Garet"/>
                <a:ea typeface="Garet"/>
                <a:cs typeface="Garet"/>
                <a:sym typeface="Garet"/>
              </a:rPr>
              <a:t>ma responde a una necesidad organizacional concreta.</a:t>
            </a:r>
          </a:p>
          <a:p>
            <a:pPr algn="just" marL="680435" indent="-340217" lvl="1">
              <a:lnSpc>
                <a:spcPts val="4412"/>
              </a:lnSpc>
              <a:buFont typeface="Arial"/>
              <a:buChar char="•"/>
            </a:pPr>
            <a:r>
              <a:rPr lang="en-US" sz="3151">
                <a:solidFill>
                  <a:srgbClr val="FEFEFE"/>
                </a:solidFill>
                <a:latin typeface="Garet"/>
                <a:ea typeface="Garet"/>
                <a:cs typeface="Garet"/>
                <a:sym typeface="Garet"/>
              </a:rPr>
              <a:t>Integración de sistemas: Conectar distintos SI para trabajar como una sola unidad.</a:t>
            </a:r>
          </a:p>
          <a:p>
            <a:pPr algn="just" marL="680435" indent="-340217" lvl="1">
              <a:lnSpc>
                <a:spcPts val="4412"/>
              </a:lnSpc>
              <a:buFont typeface="Arial"/>
              <a:buChar char="•"/>
            </a:pPr>
            <a:r>
              <a:rPr lang="en-US" sz="3151">
                <a:solidFill>
                  <a:srgbClr val="FEFEFE"/>
                </a:solidFill>
                <a:latin typeface="Garet"/>
                <a:ea typeface="Garet"/>
                <a:cs typeface="Garet"/>
                <a:sym typeface="Garet"/>
              </a:rPr>
              <a:t>B</a:t>
            </a:r>
            <a:r>
              <a:rPr lang="en-US" sz="3151">
                <a:solidFill>
                  <a:srgbClr val="FEFEFE"/>
                </a:solidFill>
                <a:latin typeface="Garet"/>
                <a:ea typeface="Garet"/>
                <a:cs typeface="Garet"/>
                <a:sym typeface="Garet"/>
              </a:rPr>
              <a:t>eneficios clave: Mejora la eficiencia, reduce errores y optimiza procesos.</a:t>
            </a:r>
          </a:p>
          <a:p>
            <a:pPr algn="l">
              <a:lnSpc>
                <a:spcPts val="4412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01868" y="4593717"/>
            <a:ext cx="13503315" cy="1070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7"/>
              </a:lnSpc>
            </a:pPr>
            <a:r>
              <a:rPr lang="en-US" sz="6900">
                <a:solidFill>
                  <a:srgbClr val="FEFEFE"/>
                </a:solidFill>
                <a:latin typeface="Horizon"/>
                <a:ea typeface="Horizon"/>
                <a:cs typeface="Horizon"/>
                <a:sym typeface="Horizon"/>
              </a:rPr>
              <a:t>EFICIENCIA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07390" y="1000125"/>
            <a:ext cx="13503315" cy="1070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7"/>
              </a:lnSpc>
            </a:pPr>
            <a:r>
              <a:rPr lang="en-US" sz="6900">
                <a:solidFill>
                  <a:srgbClr val="FEFEFE"/>
                </a:solidFill>
                <a:latin typeface="Horizon"/>
                <a:ea typeface="Horizon"/>
                <a:cs typeface="Horizon"/>
                <a:sym typeface="Horizon"/>
              </a:rPr>
              <a:t>REFERENCIAS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16041" y="4435592"/>
            <a:ext cx="11455919" cy="3331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12"/>
              </a:lnSpc>
            </a:pPr>
            <a:r>
              <a:rPr lang="en-US" sz="3151">
                <a:solidFill>
                  <a:srgbClr val="FEFEFE"/>
                </a:solidFill>
                <a:latin typeface="Garet"/>
                <a:ea typeface="Garet"/>
                <a:cs typeface="Garet"/>
                <a:sym typeface="Garet"/>
              </a:rPr>
              <a:t>https://www.kyoceradocumentsolutions.es/es/smarter-workspaces/business-challenges/the-cloud/los-6-principales-tipos-sistemas-informacion.html</a:t>
            </a:r>
          </a:p>
          <a:p>
            <a:pPr algn="ctr">
              <a:lnSpc>
                <a:spcPts val="4412"/>
              </a:lnSpc>
            </a:pPr>
          </a:p>
          <a:p>
            <a:pPr algn="ctr">
              <a:lnSpc>
                <a:spcPts val="4412"/>
              </a:lnSpc>
            </a:pPr>
            <a:r>
              <a:rPr lang="en-US" sz="3151">
                <a:solidFill>
                  <a:srgbClr val="FEFEFE"/>
                </a:solidFill>
                <a:latin typeface="Garet"/>
                <a:ea typeface="Garet"/>
                <a:cs typeface="Garet"/>
                <a:sym typeface="Garet"/>
              </a:rPr>
              <a:t>https://www.sydle.com/es/blog/integracion-de-sistemas-6140d39a84679b13bf127a93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FBF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37795" y="3389104"/>
            <a:ext cx="8658828" cy="2495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343"/>
              </a:lnSpc>
            </a:pPr>
            <a:r>
              <a:rPr lang="en-US" sz="6099">
                <a:solidFill>
                  <a:srgbClr val="131416"/>
                </a:solidFill>
                <a:latin typeface="Horizon"/>
                <a:ea typeface="Horizon"/>
                <a:cs typeface="Horizon"/>
                <a:sym typeface="Horizon"/>
              </a:rPr>
              <a:t>¡GRACIAS POR SU  ATENCIÓN!</a:t>
            </a:r>
          </a:p>
          <a:p>
            <a:pPr algn="just">
              <a:lnSpc>
                <a:spcPts val="6343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5414714" y="5958103"/>
            <a:ext cx="6704991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0"/>
              </a:lnSpc>
            </a:pPr>
            <a:r>
              <a:rPr lang="en-US" sz="5000" spc="1160">
                <a:solidFill>
                  <a:srgbClr val="131416"/>
                </a:solidFill>
                <a:latin typeface="Garet"/>
                <a:ea typeface="Garet"/>
                <a:cs typeface="Garet"/>
                <a:sym typeface="Garet"/>
              </a:rPr>
              <a:t>DUDAS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3963751" y="1028700"/>
            <a:ext cx="2757268" cy="3770970"/>
          </a:xfrm>
          <a:custGeom>
            <a:avLst/>
            <a:gdLst/>
            <a:ahLst/>
            <a:cxnLst/>
            <a:rect r="r" b="b" t="t" l="l"/>
            <a:pathLst>
              <a:path h="3770970" w="2757268">
                <a:moveTo>
                  <a:pt x="0" y="0"/>
                </a:moveTo>
                <a:lnTo>
                  <a:pt x="2757268" y="0"/>
                </a:lnTo>
                <a:lnTo>
                  <a:pt x="2757268" y="3770970"/>
                </a:lnTo>
                <a:lnTo>
                  <a:pt x="0" y="37709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11098" y="7899735"/>
            <a:ext cx="13465804" cy="719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0"/>
              </a:lnSpc>
            </a:pPr>
            <a:r>
              <a:rPr lang="en-US" sz="2000" spc="464">
                <a:solidFill>
                  <a:srgbClr val="131416"/>
                </a:solidFill>
                <a:latin typeface="Garet"/>
                <a:ea typeface="Garet"/>
                <a:cs typeface="Garet"/>
                <a:sym typeface="Garet"/>
              </a:rPr>
              <a:t>RECUERDA QUE TENEMOS NUESTRO FORO SEMANAL DONDE PUEDES CONSULTAR CUALQUIER DUDA QUE TE SURJA EN LA SEMANA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619" y="4699462"/>
            <a:ext cx="4613551" cy="666407"/>
            <a:chOff x="0" y="0"/>
            <a:chExt cx="1964221" cy="2837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64221" cy="283723"/>
            </a:xfrm>
            <a:custGeom>
              <a:avLst/>
              <a:gdLst/>
              <a:ahLst/>
              <a:cxnLst/>
              <a:rect r="r" b="b" t="t" l="l"/>
              <a:pathLst>
                <a:path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43"/>
                </a:lnSpc>
              </a:pPr>
              <a:r>
                <a:rPr lang="en-US" sz="2799" spc="81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TEMA 1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78654" y="4740441"/>
            <a:ext cx="453358" cy="550094"/>
          </a:xfrm>
          <a:custGeom>
            <a:avLst/>
            <a:gdLst/>
            <a:ahLst/>
            <a:cxnLst/>
            <a:rect r="r" b="b" t="t" l="l"/>
            <a:pathLst>
              <a:path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866989" y="3303305"/>
            <a:ext cx="4115190" cy="1267162"/>
            <a:chOff x="0" y="0"/>
            <a:chExt cx="1083836" cy="33373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83836" cy="333738"/>
            </a:xfrm>
            <a:custGeom>
              <a:avLst/>
              <a:gdLst/>
              <a:ahLst/>
              <a:cxnLst/>
              <a:rect r="r" b="b" t="t" l="l"/>
              <a:pathLst>
                <a:path h="333738" w="1083836">
                  <a:moveTo>
                    <a:pt x="880636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880636" y="333738"/>
                  </a:lnTo>
                  <a:lnTo>
                    <a:pt x="1083836" y="166869"/>
                  </a:lnTo>
                  <a:lnTo>
                    <a:pt x="880636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969536" cy="4099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43"/>
                </a:lnSpc>
              </a:pPr>
              <a:r>
                <a:rPr lang="en-US" sz="2799" spc="81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RECORDATORIOS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51754" y="3429735"/>
            <a:ext cx="753892" cy="872928"/>
          </a:xfrm>
          <a:custGeom>
            <a:avLst/>
            <a:gdLst/>
            <a:ahLst/>
            <a:cxnLst/>
            <a:rect r="r" b="b" t="t" l="l"/>
            <a:pathLst>
              <a:path h="872928" w="753892">
                <a:moveTo>
                  <a:pt x="0" y="0"/>
                </a:moveTo>
                <a:lnTo>
                  <a:pt x="753892" y="0"/>
                </a:lnTo>
                <a:lnTo>
                  <a:pt x="753892" y="872927"/>
                </a:lnTo>
                <a:lnTo>
                  <a:pt x="0" y="8729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651754" y="-249180"/>
            <a:ext cx="6140237" cy="2980843"/>
            <a:chOff x="0" y="0"/>
            <a:chExt cx="8186982" cy="3974458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986783"/>
              <a:ext cx="8186982" cy="2987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7250"/>
                </a:lnSpc>
              </a:pPr>
              <a:r>
                <a:rPr lang="en-US" sz="15000">
                  <a:solidFill>
                    <a:srgbClr val="FFFFFF"/>
                  </a:solidFill>
                  <a:latin typeface="Playlist Script"/>
                  <a:ea typeface="Playlist Script"/>
                  <a:cs typeface="Playlist Script"/>
                  <a:sym typeface="Playlist Script"/>
                </a:rPr>
                <a:t>Agenda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0"/>
              <a:ext cx="8186982" cy="927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3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131715" y="154716"/>
            <a:ext cx="8416862" cy="2844707"/>
            <a:chOff x="0" y="0"/>
            <a:chExt cx="11222483" cy="3792943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805268"/>
              <a:ext cx="11222483" cy="2987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7250"/>
                </a:lnSpc>
              </a:pPr>
              <a:r>
                <a:rPr lang="en-US" sz="15000">
                  <a:solidFill>
                    <a:srgbClr val="FFFFFF"/>
                  </a:solidFill>
                  <a:latin typeface="Playlist Script"/>
                  <a:ea typeface="Playlist Script"/>
                  <a:cs typeface="Playlist Script"/>
                  <a:sym typeface="Playlist Script"/>
                </a:rPr>
                <a:t>Recursos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-76200"/>
              <a:ext cx="11222483" cy="747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25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1739805" y="3232617"/>
            <a:ext cx="5353646" cy="1267162"/>
            <a:chOff x="0" y="0"/>
            <a:chExt cx="1410014" cy="333738"/>
          </a:xfrm>
        </p:grpSpPr>
        <p:sp>
          <p:nvSpPr>
            <p:cNvPr name="Freeform 17" id="17">
              <a:hlinkClick r:id="rId6" tooltip="https://youtu.be/5bS5gDYVNOw"/>
            </p:cNvPr>
            <p:cNvSpPr/>
            <p:nvPr/>
          </p:nvSpPr>
          <p:spPr>
            <a:xfrm flipH="false" flipV="false" rot="0">
              <a:off x="0" y="0"/>
              <a:ext cx="1410014" cy="333738"/>
            </a:xfrm>
            <a:custGeom>
              <a:avLst/>
              <a:gdLst/>
              <a:ahLst/>
              <a:cxnLst/>
              <a:rect r="r" b="b" t="t" l="l"/>
              <a:pathLst>
                <a:path h="333738" w="1410014">
                  <a:moveTo>
                    <a:pt x="1206814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1206814" y="333738"/>
                  </a:lnTo>
                  <a:lnTo>
                    <a:pt x="1410014" y="166869"/>
                  </a:lnTo>
                  <a:lnTo>
                    <a:pt x="120681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14300"/>
              <a:ext cx="1295714" cy="4480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659"/>
                </a:lnSpc>
              </a:pPr>
              <a:r>
                <a:rPr lang="en-US" sz="4499" spc="130" u="sng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  <a:hlinkClick r:id="rId7" tooltip="https://youtu.be/5bS5gDYVNOw"/>
                </a:rPr>
                <a:t>Link del Video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739805" y="5032666"/>
            <a:ext cx="5353646" cy="1267162"/>
            <a:chOff x="0" y="0"/>
            <a:chExt cx="1410014" cy="33373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10014" cy="333738"/>
            </a:xfrm>
            <a:custGeom>
              <a:avLst/>
              <a:gdLst/>
              <a:ahLst/>
              <a:cxnLst/>
              <a:rect r="r" b="b" t="t" l="l"/>
              <a:pathLst>
                <a:path h="333738" w="1410014">
                  <a:moveTo>
                    <a:pt x="1206814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1206814" y="333738"/>
                  </a:lnTo>
                  <a:lnTo>
                    <a:pt x="1410014" y="166869"/>
                  </a:lnTo>
                  <a:lnTo>
                    <a:pt x="120681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14300"/>
              <a:ext cx="1295714" cy="4480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659"/>
                </a:lnSpc>
              </a:pPr>
              <a:r>
                <a:rPr lang="en-US" sz="4499" spc="13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Link de Quizziz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76619" y="5623280"/>
            <a:ext cx="4613551" cy="666407"/>
            <a:chOff x="0" y="0"/>
            <a:chExt cx="1964221" cy="28372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964221" cy="283723"/>
            </a:xfrm>
            <a:custGeom>
              <a:avLst/>
              <a:gdLst/>
              <a:ahLst/>
              <a:cxnLst/>
              <a:rect r="r" b="b" t="t" l="l"/>
              <a:pathLst>
                <a:path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43"/>
                </a:lnSpc>
              </a:pPr>
              <a:r>
                <a:rPr lang="en-US" sz="2799" spc="81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TEMA 2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76619" y="6604853"/>
            <a:ext cx="4613551" cy="666407"/>
            <a:chOff x="0" y="0"/>
            <a:chExt cx="1964221" cy="28372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964221" cy="283723"/>
            </a:xfrm>
            <a:custGeom>
              <a:avLst/>
              <a:gdLst/>
              <a:ahLst/>
              <a:cxnLst/>
              <a:rect r="r" b="b" t="t" l="l"/>
              <a:pathLst>
                <a:path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43"/>
                </a:lnSpc>
              </a:pPr>
              <a:r>
                <a:rPr lang="en-US" sz="2799" spc="81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TEMA 3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76619" y="7528435"/>
            <a:ext cx="4613551" cy="666407"/>
            <a:chOff x="0" y="0"/>
            <a:chExt cx="1964221" cy="28372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964221" cy="283723"/>
            </a:xfrm>
            <a:custGeom>
              <a:avLst/>
              <a:gdLst/>
              <a:ahLst/>
              <a:cxnLst/>
              <a:rect r="r" b="b" t="t" l="l"/>
              <a:pathLst>
                <a:path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43"/>
                </a:lnSpc>
              </a:pPr>
              <a:r>
                <a:rPr lang="en-US" sz="2799" spc="81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TEMA 4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76619" y="8591893"/>
            <a:ext cx="4613551" cy="666407"/>
            <a:chOff x="0" y="0"/>
            <a:chExt cx="1964221" cy="283723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964221" cy="283723"/>
            </a:xfrm>
            <a:custGeom>
              <a:avLst/>
              <a:gdLst/>
              <a:ahLst/>
              <a:cxnLst/>
              <a:rect r="r" b="b" t="t" l="l"/>
              <a:pathLst>
                <a:path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43"/>
                </a:lnSpc>
              </a:pPr>
              <a:r>
                <a:rPr lang="en-US" sz="2799" spc="81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TEMA 5</a:t>
              </a:r>
            </a:p>
          </p:txBody>
        </p:sp>
      </p:grpSp>
      <p:sp>
        <p:nvSpPr>
          <p:cNvPr name="Freeform 34" id="34"/>
          <p:cNvSpPr/>
          <p:nvPr/>
        </p:nvSpPr>
        <p:spPr>
          <a:xfrm flipH="false" flipV="false" rot="0">
            <a:off x="878654" y="5623280"/>
            <a:ext cx="453358" cy="550094"/>
          </a:xfrm>
          <a:custGeom>
            <a:avLst/>
            <a:gdLst/>
            <a:ahLst/>
            <a:cxnLst/>
            <a:rect r="r" b="b" t="t" l="l"/>
            <a:pathLst>
              <a:path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878654" y="6604853"/>
            <a:ext cx="453358" cy="550094"/>
          </a:xfrm>
          <a:custGeom>
            <a:avLst/>
            <a:gdLst/>
            <a:ahLst/>
            <a:cxnLst/>
            <a:rect r="r" b="b" t="t" l="l"/>
            <a:pathLst>
              <a:path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878654" y="7604635"/>
            <a:ext cx="453358" cy="550094"/>
          </a:xfrm>
          <a:custGeom>
            <a:avLst/>
            <a:gdLst/>
            <a:ahLst/>
            <a:cxnLst/>
            <a:rect r="r" b="b" t="t" l="l"/>
            <a:pathLst>
              <a:path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878654" y="8605540"/>
            <a:ext cx="453358" cy="550094"/>
          </a:xfrm>
          <a:custGeom>
            <a:avLst/>
            <a:gdLst/>
            <a:ahLst/>
            <a:cxnLst/>
            <a:rect r="r" b="b" t="t" l="l"/>
            <a:pathLst>
              <a:path h="550094" w="453358">
                <a:moveTo>
                  <a:pt x="0" y="0"/>
                </a:moveTo>
                <a:lnTo>
                  <a:pt x="453359" y="0"/>
                </a:lnTo>
                <a:lnTo>
                  <a:pt x="453359" y="550095"/>
                </a:lnTo>
                <a:lnTo>
                  <a:pt x="0" y="550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4889" y="654364"/>
            <a:ext cx="13991174" cy="180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890"/>
              </a:lnSpc>
            </a:pPr>
            <a:r>
              <a:rPr lang="en-US" sz="6098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COMPETENCIA(S) QUE DESARROLLAREMOS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4661852"/>
            <a:ext cx="18288000" cy="3879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− Capacidad para implementar sistemas de información en la empresa (ERP, SCM, CRM).</a:t>
            </a:r>
          </a:p>
          <a:p>
            <a:pPr algn="ctr">
              <a:lnSpc>
                <a:spcPts val="6160"/>
              </a:lnSpc>
            </a:pPr>
          </a:p>
          <a:p>
            <a:pPr algn="ctr">
              <a:lnSpc>
                <a:spcPts val="6160"/>
              </a:lnSpc>
            </a:pPr>
            <a:r>
              <a:rPr lang="en-US" sz="4400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− Habilidad para incorporar TIC de acuerdo con necesidades de cambio organizativo.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F1F1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430000" y="31849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2978200"/>
            <a:ext cx="9445526" cy="2008667"/>
            <a:chOff x="0" y="0"/>
            <a:chExt cx="12594035" cy="267822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678223"/>
            </a:xfrm>
            <a:custGeom>
              <a:avLst/>
              <a:gdLst/>
              <a:ahLst/>
              <a:cxnLst/>
              <a:rect r="r" b="b" t="t" l="l"/>
              <a:pathLst>
                <a:path h="2678223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678223"/>
                  </a:lnTo>
                  <a:lnTo>
                    <a:pt x="0" y="26782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2594035" cy="27353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Sistemas de Información e Integración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2238" y="5175349"/>
            <a:ext cx="9445526" cy="907256"/>
            <a:chOff x="0" y="0"/>
            <a:chExt cx="12594035" cy="12096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94035" cy="1209675"/>
            </a:xfrm>
            <a:custGeom>
              <a:avLst/>
              <a:gdLst/>
              <a:ahLst/>
              <a:cxnLst/>
              <a:rect r="r" b="b" t="t" l="l"/>
              <a:pathLst>
                <a:path h="1209675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85725"/>
              <a:ext cx="12594035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Los sistemas de información son esenciales para la estrategia empresarial.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92238" y="6401544"/>
            <a:ext cx="9445526" cy="907256"/>
            <a:chOff x="0" y="0"/>
            <a:chExt cx="12594035" cy="120967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594035" cy="1209675"/>
            </a:xfrm>
            <a:custGeom>
              <a:avLst/>
              <a:gdLst/>
              <a:ahLst/>
              <a:cxnLst/>
              <a:rect r="r" b="b" t="t" l="l"/>
              <a:pathLst>
                <a:path h="1209675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85725"/>
              <a:ext cx="12594035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Impulsan la eficiencia y competitividad mediante la transformación digital.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F1F1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1821210"/>
            <a:ext cx="9445526" cy="1771947"/>
            <a:chOff x="0" y="0"/>
            <a:chExt cx="12594035" cy="23625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Clases de Sistemas de Información: SCM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4018360"/>
            <a:ext cx="4581079" cy="2530228"/>
            <a:chOff x="0" y="0"/>
            <a:chExt cx="6108105" cy="33736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108192" cy="3373755"/>
            </a:xfrm>
            <a:custGeom>
              <a:avLst/>
              <a:gdLst/>
              <a:ahLst/>
              <a:cxnLst/>
              <a:rect r="r" b="b" t="t" l="l"/>
              <a:pathLst>
                <a:path h="3373755" w="6108192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423" y="0"/>
                  </a:lnTo>
                  <a:cubicBezTo>
                    <a:pt x="6082792" y="0"/>
                    <a:pt x="6108192" y="25400"/>
                    <a:pt x="6108192" y="56769"/>
                  </a:cubicBezTo>
                  <a:lnTo>
                    <a:pt x="6108192" y="3316986"/>
                  </a:lnTo>
                  <a:cubicBezTo>
                    <a:pt x="6108192" y="3348355"/>
                    <a:pt x="6082792" y="3373755"/>
                    <a:pt x="6051423" y="3373755"/>
                  </a:cubicBezTo>
                  <a:lnTo>
                    <a:pt x="56769" y="3373755"/>
                  </a:lnTo>
                  <a:cubicBezTo>
                    <a:pt x="25400" y="3373755"/>
                    <a:pt x="0" y="3348355"/>
                    <a:pt x="0" y="3316986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133755" y="4301877"/>
            <a:ext cx="4014044" cy="885825"/>
            <a:chOff x="0" y="0"/>
            <a:chExt cx="5352058" cy="11811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352058" cy="1181100"/>
            </a:xfrm>
            <a:custGeom>
              <a:avLst/>
              <a:gdLst/>
              <a:ahLst/>
              <a:cxnLst/>
              <a:rect r="r" b="b" t="t" l="l"/>
              <a:pathLst>
                <a:path h="1181100" w="5352058">
                  <a:moveTo>
                    <a:pt x="0" y="0"/>
                  </a:moveTo>
                  <a:lnTo>
                    <a:pt x="5352058" y="0"/>
                  </a:lnTo>
                  <a:lnTo>
                    <a:pt x="5352058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5352058" cy="12192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Supply Chain Management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133755" y="5357812"/>
            <a:ext cx="4014044" cy="907256"/>
            <a:chOff x="0" y="0"/>
            <a:chExt cx="5352058" cy="12096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352058" cy="1209675"/>
            </a:xfrm>
            <a:custGeom>
              <a:avLst/>
              <a:gdLst/>
              <a:ahLst/>
              <a:cxnLst/>
              <a:rect r="r" b="b" t="t" l="l"/>
              <a:pathLst>
                <a:path h="1209675" w="5352058">
                  <a:moveTo>
                    <a:pt x="0" y="0"/>
                  </a:moveTo>
                  <a:lnTo>
                    <a:pt x="5352058" y="0"/>
                  </a:lnTo>
                  <a:lnTo>
                    <a:pt x="535205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535205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Optimiza el flujo desde proveedores hasta clientes.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714834" y="4018360"/>
            <a:ext cx="4581079" cy="2530228"/>
            <a:chOff x="0" y="0"/>
            <a:chExt cx="6108105" cy="337363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108192" cy="3373755"/>
            </a:xfrm>
            <a:custGeom>
              <a:avLst/>
              <a:gdLst/>
              <a:ahLst/>
              <a:cxnLst/>
              <a:rect r="r" b="b" t="t" l="l"/>
              <a:pathLst>
                <a:path h="3373755" w="6108192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423" y="0"/>
                  </a:lnTo>
                  <a:cubicBezTo>
                    <a:pt x="6082792" y="0"/>
                    <a:pt x="6108192" y="25400"/>
                    <a:pt x="6108192" y="56769"/>
                  </a:cubicBezTo>
                  <a:lnTo>
                    <a:pt x="6108192" y="3316986"/>
                  </a:lnTo>
                  <a:cubicBezTo>
                    <a:pt x="6108192" y="3348355"/>
                    <a:pt x="6082792" y="3373755"/>
                    <a:pt x="6051423" y="3373755"/>
                  </a:cubicBezTo>
                  <a:lnTo>
                    <a:pt x="56769" y="3373755"/>
                  </a:lnTo>
                  <a:cubicBezTo>
                    <a:pt x="25400" y="3373755"/>
                    <a:pt x="0" y="3348355"/>
                    <a:pt x="0" y="3316986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2998351" y="4301877"/>
            <a:ext cx="3544044" cy="442912"/>
            <a:chOff x="0" y="0"/>
            <a:chExt cx="4725392" cy="5905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Reducción de Costos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998351" y="4914900"/>
            <a:ext cx="4014044" cy="907256"/>
            <a:chOff x="0" y="0"/>
            <a:chExt cx="5352058" cy="120967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352058" cy="1209675"/>
            </a:xfrm>
            <a:custGeom>
              <a:avLst/>
              <a:gdLst/>
              <a:ahLst/>
              <a:cxnLst/>
              <a:rect r="r" b="b" t="t" l="l"/>
              <a:pathLst>
                <a:path h="1209675" w="5352058">
                  <a:moveTo>
                    <a:pt x="0" y="0"/>
                  </a:moveTo>
                  <a:lnTo>
                    <a:pt x="5352058" y="0"/>
                  </a:lnTo>
                  <a:lnTo>
                    <a:pt x="535205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85725"/>
              <a:ext cx="535205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Disminuye los costos logísticos y mejora entregas.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850237" y="6832104"/>
            <a:ext cx="9445526" cy="1633686"/>
            <a:chOff x="0" y="0"/>
            <a:chExt cx="12594035" cy="217824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2593955" cy="2178177"/>
            </a:xfrm>
            <a:custGeom>
              <a:avLst/>
              <a:gdLst/>
              <a:ahLst/>
              <a:cxnLst/>
              <a:rect r="r" b="b" t="t" l="l"/>
              <a:pathLst>
                <a:path h="2178177" w="1259395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2121535"/>
                  </a:lnTo>
                  <a:cubicBezTo>
                    <a:pt x="12593955" y="2152904"/>
                    <a:pt x="12568555" y="2178177"/>
                    <a:pt x="12537313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8133755" y="7115621"/>
            <a:ext cx="4313635" cy="442912"/>
            <a:chOff x="0" y="0"/>
            <a:chExt cx="5751513" cy="59055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5751513" cy="590550"/>
            </a:xfrm>
            <a:custGeom>
              <a:avLst/>
              <a:gdLst/>
              <a:ahLst/>
              <a:cxnLst/>
              <a:rect r="r" b="b" t="t" l="l"/>
              <a:pathLst>
                <a:path h="590550" w="5751513">
                  <a:moveTo>
                    <a:pt x="0" y="0"/>
                  </a:moveTo>
                  <a:lnTo>
                    <a:pt x="5751513" y="0"/>
                  </a:lnTo>
                  <a:lnTo>
                    <a:pt x="5751513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5751513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Visibilidad en Tiempo Real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8133755" y="7728645"/>
            <a:ext cx="8878491" cy="453629"/>
            <a:chOff x="0" y="0"/>
            <a:chExt cx="11837988" cy="60483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1837988" cy="604838"/>
            </a:xfrm>
            <a:custGeom>
              <a:avLst/>
              <a:gdLst/>
              <a:ahLst/>
              <a:cxnLst/>
              <a:rect r="r" b="b" t="t" l="l"/>
              <a:pathLst>
                <a:path h="604838" w="11837988">
                  <a:moveTo>
                    <a:pt x="0" y="0"/>
                  </a:moveTo>
                  <a:lnTo>
                    <a:pt x="11837988" y="0"/>
                  </a:lnTo>
                  <a:lnTo>
                    <a:pt x="118379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85725"/>
              <a:ext cx="1183798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Gestiona inventarios y demanda al instante.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F1F1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1922264"/>
            <a:ext cx="9445526" cy="1771947"/>
            <a:chOff x="0" y="0"/>
            <a:chExt cx="12594035" cy="23625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Clases de Sistemas de Información: CRM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2238" y="4119414"/>
            <a:ext cx="637878" cy="637878"/>
            <a:chOff x="0" y="0"/>
            <a:chExt cx="850503" cy="8505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913632" y="4216747"/>
            <a:ext cx="3624263" cy="885825"/>
            <a:chOff x="0" y="0"/>
            <a:chExt cx="4832350" cy="11811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832350" cy="1181100"/>
            </a:xfrm>
            <a:custGeom>
              <a:avLst/>
              <a:gdLst/>
              <a:ahLst/>
              <a:cxnLst/>
              <a:rect r="r" b="b" t="t" l="l"/>
              <a:pathLst>
                <a:path h="1181100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832350" cy="12192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Centralización de Datos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913632" y="5272682"/>
            <a:ext cx="3624263" cy="1360885"/>
            <a:chOff x="0" y="0"/>
            <a:chExt cx="4832350" cy="181451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832350" cy="1814513"/>
            </a:xfrm>
            <a:custGeom>
              <a:avLst/>
              <a:gdLst/>
              <a:ahLst/>
              <a:cxnLst/>
              <a:rect r="r" b="b" t="t" l="l"/>
              <a:pathLst>
                <a:path h="1814513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4832350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Concentra información de clientes para mejor atención.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892254" y="4119414"/>
            <a:ext cx="637878" cy="637878"/>
            <a:chOff x="0" y="0"/>
            <a:chExt cx="850503" cy="85050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6813649" y="4216747"/>
            <a:ext cx="3624262" cy="885825"/>
            <a:chOff x="0" y="0"/>
            <a:chExt cx="4832350" cy="11811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832350" cy="1181100"/>
            </a:xfrm>
            <a:custGeom>
              <a:avLst/>
              <a:gdLst/>
              <a:ahLst/>
              <a:cxnLst/>
              <a:rect r="r" b="b" t="t" l="l"/>
              <a:pathLst>
                <a:path h="1181100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4832350" cy="12192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Seguimiento de Interacciones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6813649" y="5272682"/>
            <a:ext cx="3624262" cy="907256"/>
            <a:chOff x="0" y="0"/>
            <a:chExt cx="4832350" cy="120967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832350" cy="1209675"/>
            </a:xfrm>
            <a:custGeom>
              <a:avLst/>
              <a:gdLst/>
              <a:ahLst/>
              <a:cxnLst/>
              <a:rect r="r" b="b" t="t" l="l"/>
              <a:pathLst>
                <a:path h="1209675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85725"/>
              <a:ext cx="4832350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Registra oportunidades y actividades comerciales.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92238" y="7200602"/>
            <a:ext cx="637878" cy="637877"/>
            <a:chOff x="0" y="0"/>
            <a:chExt cx="850503" cy="85050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913632" y="7297936"/>
            <a:ext cx="3544044" cy="442912"/>
            <a:chOff x="0" y="0"/>
            <a:chExt cx="4725392" cy="59055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Fidelización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913632" y="7910959"/>
            <a:ext cx="8524131" cy="453629"/>
            <a:chOff x="0" y="0"/>
            <a:chExt cx="11365508" cy="60483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1365509" cy="604838"/>
            </a:xfrm>
            <a:custGeom>
              <a:avLst/>
              <a:gdLst/>
              <a:ahLst/>
              <a:cxnLst/>
              <a:rect r="r" b="b" t="t" l="l"/>
              <a:pathLst>
                <a:path h="604838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Personaliza estrategias para fortalecer relaciones.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F1F1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2510432"/>
            <a:ext cx="16303526" cy="1771947"/>
            <a:chOff x="0" y="0"/>
            <a:chExt cx="21738035" cy="23625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738034" cy="2362597"/>
            </a:xfrm>
            <a:custGeom>
              <a:avLst/>
              <a:gdLst/>
              <a:ahLst/>
              <a:cxnLst/>
              <a:rect r="r" b="b" t="t" l="l"/>
              <a:pathLst>
                <a:path h="2362597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1738035" cy="24197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Clases de Sistemas de Información: Sistemas Distribuidos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4991100"/>
            <a:ext cx="3556993" cy="885825"/>
            <a:chOff x="0" y="0"/>
            <a:chExt cx="4742657" cy="11811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42657" cy="1181100"/>
            </a:xfrm>
            <a:custGeom>
              <a:avLst/>
              <a:gdLst/>
              <a:ahLst/>
              <a:cxnLst/>
              <a:rect r="r" b="b" t="t" l="l"/>
              <a:pathLst>
                <a:path h="1181100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742657" cy="12192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Arquitectura Compartida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6160442"/>
            <a:ext cx="3556993" cy="907256"/>
            <a:chOff x="0" y="0"/>
            <a:chExt cx="4742657" cy="12096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42657" cy="1209675"/>
            </a:xfrm>
            <a:custGeom>
              <a:avLst/>
              <a:gdLst/>
              <a:ahLst/>
              <a:cxnLst/>
              <a:rect r="r" b="b" t="t" l="l"/>
              <a:pathLst>
                <a:path h="1209675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4742657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Recursos distribuidos en varias ubicaciones físicas.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5250508" y="4991100"/>
            <a:ext cx="3544044" cy="442912"/>
            <a:chOff x="0" y="0"/>
            <a:chExt cx="4725392" cy="5905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Alta Disponibilidad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250508" y="5717530"/>
            <a:ext cx="3556993" cy="907256"/>
            <a:chOff x="0" y="0"/>
            <a:chExt cx="4742657" cy="12096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742657" cy="1209675"/>
            </a:xfrm>
            <a:custGeom>
              <a:avLst/>
              <a:gdLst/>
              <a:ahLst/>
              <a:cxnLst/>
              <a:rect r="r" b="b" t="t" l="l"/>
              <a:pathLst>
                <a:path h="1209675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4742657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Garantiza escalabilidad y continuidad del servicio.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508777" y="4991100"/>
            <a:ext cx="3556993" cy="885825"/>
            <a:chOff x="0" y="0"/>
            <a:chExt cx="4742657" cy="11811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42657" cy="1181100"/>
            </a:xfrm>
            <a:custGeom>
              <a:avLst/>
              <a:gdLst/>
              <a:ahLst/>
              <a:cxnLst/>
              <a:rect r="r" b="b" t="t" l="l"/>
              <a:pathLst>
                <a:path h="1181100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4742657" cy="12192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Procesamiento Paralelo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508777" y="6160442"/>
            <a:ext cx="3556993" cy="1360885"/>
            <a:chOff x="0" y="0"/>
            <a:chExt cx="4742657" cy="181451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742657" cy="1814513"/>
            </a:xfrm>
            <a:custGeom>
              <a:avLst/>
              <a:gdLst/>
              <a:ahLst/>
              <a:cxnLst/>
              <a:rect r="r" b="b" t="t" l="l"/>
              <a:pathLst>
                <a:path h="1814513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4742657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Mejora el rendimiento mediante tareas simultáneas.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3767047" y="4991100"/>
            <a:ext cx="3544044" cy="442912"/>
            <a:chOff x="0" y="0"/>
            <a:chExt cx="4725392" cy="59055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Redundancia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3767047" y="5717530"/>
            <a:ext cx="3556992" cy="907256"/>
            <a:chOff x="0" y="0"/>
            <a:chExt cx="4742657" cy="120967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742657" cy="1209675"/>
            </a:xfrm>
            <a:custGeom>
              <a:avLst/>
              <a:gdLst/>
              <a:ahLst/>
              <a:cxnLst/>
              <a:rect r="r" b="b" t="t" l="l"/>
              <a:pathLst>
                <a:path h="1209675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85725"/>
              <a:ext cx="4742657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Evita fallos críticos con backups y duplicación.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F1F1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4853285"/>
          </a:xfrm>
          <a:custGeom>
            <a:avLst/>
            <a:gdLst/>
            <a:ahLst/>
            <a:cxnLst/>
            <a:rect r="r" b="b" t="t" l="l"/>
            <a:pathLst>
              <a:path h="4853285" w="18288000">
                <a:moveTo>
                  <a:pt x="0" y="0"/>
                </a:moveTo>
                <a:lnTo>
                  <a:pt x="18288000" y="0"/>
                </a:lnTo>
                <a:lnTo>
                  <a:pt x="18288000" y="4853285"/>
                </a:lnTo>
                <a:lnTo>
                  <a:pt x="0" y="48532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5" r="0" b="-45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5486400" y="323552"/>
            <a:ext cx="7315051" cy="4206180"/>
          </a:xfrm>
          <a:custGeom>
            <a:avLst/>
            <a:gdLst/>
            <a:ahLst/>
            <a:cxnLst/>
            <a:rect r="r" b="b" t="t" l="l"/>
            <a:pathLst>
              <a:path h="4206180" w="7315051">
                <a:moveTo>
                  <a:pt x="0" y="0"/>
                </a:moveTo>
                <a:lnTo>
                  <a:pt x="7315051" y="0"/>
                </a:lnTo>
                <a:lnTo>
                  <a:pt x="7315051" y="4206180"/>
                </a:lnTo>
                <a:lnTo>
                  <a:pt x="0" y="420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4" r="0" b="-44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05916" y="5566022"/>
            <a:ext cx="11756529" cy="808881"/>
            <a:chOff x="0" y="0"/>
            <a:chExt cx="15675372" cy="107850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675372" cy="1078508"/>
            </a:xfrm>
            <a:custGeom>
              <a:avLst/>
              <a:gdLst/>
              <a:ahLst/>
              <a:cxnLst/>
              <a:rect r="r" b="b" t="t" l="l"/>
              <a:pathLst>
                <a:path h="1078508" w="15675372">
                  <a:moveTo>
                    <a:pt x="0" y="0"/>
                  </a:moveTo>
                  <a:lnTo>
                    <a:pt x="15675372" y="0"/>
                  </a:lnTo>
                  <a:lnTo>
                    <a:pt x="15675372" y="1078508"/>
                  </a:lnTo>
                  <a:lnTo>
                    <a:pt x="0" y="10785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5675372" cy="11356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312"/>
                </a:lnSpc>
              </a:pPr>
              <a:r>
                <a:rPr lang="en-US" sz="5062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Clases de Sistemas de Información: GIS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05916" y="7539484"/>
            <a:ext cx="5233244" cy="258812"/>
            <a:chOff x="0" y="0"/>
            <a:chExt cx="6977658" cy="34508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77761" cy="345186"/>
            </a:xfrm>
            <a:custGeom>
              <a:avLst/>
              <a:gdLst/>
              <a:ahLst/>
              <a:cxnLst/>
              <a:rect r="r" b="b" t="t" l="l"/>
              <a:pathLst>
                <a:path h="345186" w="6977761">
                  <a:moveTo>
                    <a:pt x="0" y="51816"/>
                  </a:moveTo>
                  <a:cubicBezTo>
                    <a:pt x="0" y="23241"/>
                    <a:pt x="23241" y="0"/>
                    <a:pt x="51816" y="0"/>
                  </a:cubicBezTo>
                  <a:lnTo>
                    <a:pt x="6925945" y="0"/>
                  </a:lnTo>
                  <a:cubicBezTo>
                    <a:pt x="6954520" y="0"/>
                    <a:pt x="6977761" y="23241"/>
                    <a:pt x="6977761" y="51816"/>
                  </a:cubicBezTo>
                  <a:lnTo>
                    <a:pt x="6977761" y="293370"/>
                  </a:lnTo>
                  <a:cubicBezTo>
                    <a:pt x="6977761" y="321945"/>
                    <a:pt x="6954520" y="345186"/>
                    <a:pt x="6925945" y="345186"/>
                  </a:cubicBezTo>
                  <a:lnTo>
                    <a:pt x="51816" y="345186"/>
                  </a:lnTo>
                  <a:cubicBezTo>
                    <a:pt x="23241" y="345059"/>
                    <a:pt x="0" y="321945"/>
                    <a:pt x="0" y="293370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905916" y="8186440"/>
            <a:ext cx="3235524" cy="404366"/>
            <a:chOff x="0" y="0"/>
            <a:chExt cx="4314032" cy="53915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314032" cy="539155"/>
            </a:xfrm>
            <a:custGeom>
              <a:avLst/>
              <a:gdLst/>
              <a:ahLst/>
              <a:cxnLst/>
              <a:rect r="r" b="b" t="t" l="l"/>
              <a:pathLst>
                <a:path h="539155" w="4314032">
                  <a:moveTo>
                    <a:pt x="0" y="0"/>
                  </a:moveTo>
                  <a:lnTo>
                    <a:pt x="4314032" y="0"/>
                  </a:lnTo>
                  <a:lnTo>
                    <a:pt x="4314032" y="539155"/>
                  </a:lnTo>
                  <a:lnTo>
                    <a:pt x="0" y="5391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4314032" cy="56773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Análisis Espacial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05916" y="8746034"/>
            <a:ext cx="5233244" cy="828080"/>
            <a:chOff x="0" y="0"/>
            <a:chExt cx="6977658" cy="110410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977659" cy="1104107"/>
            </a:xfrm>
            <a:custGeom>
              <a:avLst/>
              <a:gdLst/>
              <a:ahLst/>
              <a:cxnLst/>
              <a:rect r="r" b="b" t="t" l="l"/>
              <a:pathLst>
                <a:path h="1104107" w="6977659">
                  <a:moveTo>
                    <a:pt x="0" y="0"/>
                  </a:moveTo>
                  <a:lnTo>
                    <a:pt x="6977659" y="0"/>
                  </a:lnTo>
                  <a:lnTo>
                    <a:pt x="6977659" y="1104107"/>
                  </a:lnTo>
                  <a:lnTo>
                    <a:pt x="0" y="11041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85725"/>
              <a:ext cx="6977658" cy="11898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000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Apoya decisiones con información georreferenciada precisa.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527304" y="7151191"/>
            <a:ext cx="5233244" cy="258812"/>
            <a:chOff x="0" y="0"/>
            <a:chExt cx="6977658" cy="34508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977761" cy="345186"/>
            </a:xfrm>
            <a:custGeom>
              <a:avLst/>
              <a:gdLst/>
              <a:ahLst/>
              <a:cxnLst/>
              <a:rect r="r" b="b" t="t" l="l"/>
              <a:pathLst>
                <a:path h="345186" w="6977761">
                  <a:moveTo>
                    <a:pt x="0" y="51816"/>
                  </a:moveTo>
                  <a:cubicBezTo>
                    <a:pt x="0" y="23241"/>
                    <a:pt x="23241" y="0"/>
                    <a:pt x="51816" y="0"/>
                  </a:cubicBezTo>
                  <a:lnTo>
                    <a:pt x="6925945" y="0"/>
                  </a:lnTo>
                  <a:cubicBezTo>
                    <a:pt x="6954520" y="0"/>
                    <a:pt x="6977761" y="23241"/>
                    <a:pt x="6977761" y="51816"/>
                  </a:cubicBezTo>
                  <a:lnTo>
                    <a:pt x="6977761" y="293370"/>
                  </a:lnTo>
                  <a:cubicBezTo>
                    <a:pt x="6977761" y="321945"/>
                    <a:pt x="6954520" y="345186"/>
                    <a:pt x="6925945" y="345186"/>
                  </a:cubicBezTo>
                  <a:lnTo>
                    <a:pt x="51816" y="345186"/>
                  </a:lnTo>
                  <a:cubicBezTo>
                    <a:pt x="23241" y="345059"/>
                    <a:pt x="0" y="321945"/>
                    <a:pt x="0" y="293370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6527304" y="7798147"/>
            <a:ext cx="3358306" cy="404366"/>
            <a:chOff x="0" y="0"/>
            <a:chExt cx="4477742" cy="53915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477742" cy="539155"/>
            </a:xfrm>
            <a:custGeom>
              <a:avLst/>
              <a:gdLst/>
              <a:ahLst/>
              <a:cxnLst/>
              <a:rect r="r" b="b" t="t" l="l"/>
              <a:pathLst>
                <a:path h="539155" w="4477742">
                  <a:moveTo>
                    <a:pt x="0" y="0"/>
                  </a:moveTo>
                  <a:lnTo>
                    <a:pt x="4477742" y="0"/>
                  </a:lnTo>
                  <a:lnTo>
                    <a:pt x="4477742" y="539155"/>
                  </a:lnTo>
                  <a:lnTo>
                    <a:pt x="0" y="5391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4477742" cy="56773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Visualización de Datos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527304" y="8357741"/>
            <a:ext cx="5233244" cy="828080"/>
            <a:chOff x="0" y="0"/>
            <a:chExt cx="6977658" cy="110410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977659" cy="1104107"/>
            </a:xfrm>
            <a:custGeom>
              <a:avLst/>
              <a:gdLst/>
              <a:ahLst/>
              <a:cxnLst/>
              <a:rect r="r" b="b" t="t" l="l"/>
              <a:pathLst>
                <a:path h="1104107" w="6977659">
                  <a:moveTo>
                    <a:pt x="0" y="0"/>
                  </a:moveTo>
                  <a:lnTo>
                    <a:pt x="6977659" y="0"/>
                  </a:lnTo>
                  <a:lnTo>
                    <a:pt x="6977659" y="1104107"/>
                  </a:lnTo>
                  <a:lnTo>
                    <a:pt x="0" y="11041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6977658" cy="11898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000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Mapas que facilitan entender territorios y patrones.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148691" y="6763047"/>
            <a:ext cx="5233244" cy="258812"/>
            <a:chOff x="0" y="0"/>
            <a:chExt cx="6977658" cy="34508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977761" cy="345186"/>
            </a:xfrm>
            <a:custGeom>
              <a:avLst/>
              <a:gdLst/>
              <a:ahLst/>
              <a:cxnLst/>
              <a:rect r="r" b="b" t="t" l="l"/>
              <a:pathLst>
                <a:path h="345186" w="6977761">
                  <a:moveTo>
                    <a:pt x="0" y="51816"/>
                  </a:moveTo>
                  <a:cubicBezTo>
                    <a:pt x="0" y="23241"/>
                    <a:pt x="23241" y="0"/>
                    <a:pt x="51816" y="0"/>
                  </a:cubicBezTo>
                  <a:lnTo>
                    <a:pt x="6925945" y="0"/>
                  </a:lnTo>
                  <a:cubicBezTo>
                    <a:pt x="6954520" y="0"/>
                    <a:pt x="6977761" y="23241"/>
                    <a:pt x="6977761" y="51816"/>
                  </a:cubicBezTo>
                  <a:lnTo>
                    <a:pt x="6977761" y="293370"/>
                  </a:lnTo>
                  <a:cubicBezTo>
                    <a:pt x="6977761" y="321945"/>
                    <a:pt x="6954520" y="345186"/>
                    <a:pt x="6925945" y="345186"/>
                  </a:cubicBezTo>
                  <a:lnTo>
                    <a:pt x="51816" y="345186"/>
                  </a:lnTo>
                  <a:cubicBezTo>
                    <a:pt x="23241" y="345059"/>
                    <a:pt x="0" y="321945"/>
                    <a:pt x="0" y="293370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12148691" y="7410004"/>
            <a:ext cx="3383161" cy="404366"/>
            <a:chOff x="0" y="0"/>
            <a:chExt cx="4510882" cy="539155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510882" cy="539155"/>
            </a:xfrm>
            <a:custGeom>
              <a:avLst/>
              <a:gdLst/>
              <a:ahLst/>
              <a:cxnLst/>
              <a:rect r="r" b="b" t="t" l="l"/>
              <a:pathLst>
                <a:path h="539155" w="4510882">
                  <a:moveTo>
                    <a:pt x="0" y="0"/>
                  </a:moveTo>
                  <a:lnTo>
                    <a:pt x="4510882" y="0"/>
                  </a:lnTo>
                  <a:lnTo>
                    <a:pt x="4510882" y="539155"/>
                  </a:lnTo>
                  <a:lnTo>
                    <a:pt x="0" y="5391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4510882" cy="56773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Aplicaciones Prácticas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2148691" y="7969597"/>
            <a:ext cx="5233244" cy="828080"/>
            <a:chOff x="0" y="0"/>
            <a:chExt cx="6977658" cy="1104107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977659" cy="1104107"/>
            </a:xfrm>
            <a:custGeom>
              <a:avLst/>
              <a:gdLst/>
              <a:ahLst/>
              <a:cxnLst/>
              <a:rect r="r" b="b" t="t" l="l"/>
              <a:pathLst>
                <a:path h="1104107" w="6977659">
                  <a:moveTo>
                    <a:pt x="0" y="0"/>
                  </a:moveTo>
                  <a:lnTo>
                    <a:pt x="6977659" y="0"/>
                  </a:lnTo>
                  <a:lnTo>
                    <a:pt x="6977659" y="1104107"/>
                  </a:lnTo>
                  <a:lnTo>
                    <a:pt x="0" y="11041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85725"/>
              <a:ext cx="6977658" cy="11898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50"/>
                </a:lnSpc>
              </a:pPr>
              <a:r>
                <a:rPr lang="en-US" sz="2000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Logística, marketing territorial y planificación urbana.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F1F1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866329"/>
            <a:ext cx="9445526" cy="1771947"/>
            <a:chOff x="0" y="0"/>
            <a:chExt cx="12594035" cy="23625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EFEFE"/>
                  </a:solidFill>
                  <a:latin typeface="Arimo"/>
                  <a:ea typeface="Arimo"/>
                  <a:cs typeface="Arimo"/>
                  <a:sym typeface="Arimo"/>
                </a:rPr>
                <a:t>Integración de Sistemas: Definición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3063479"/>
            <a:ext cx="637877" cy="637878"/>
            <a:chOff x="0" y="0"/>
            <a:chExt cx="850503" cy="8505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7956575" y="3116610"/>
            <a:ext cx="425203" cy="531614"/>
            <a:chOff x="0" y="0"/>
            <a:chExt cx="566937" cy="7088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1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771632" y="3160811"/>
            <a:ext cx="3544044" cy="442912"/>
            <a:chOff x="0" y="0"/>
            <a:chExt cx="4725392" cy="5905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Proceso Conector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771632" y="3773835"/>
            <a:ext cx="8524131" cy="453629"/>
            <a:chOff x="0" y="0"/>
            <a:chExt cx="11365508" cy="60483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365509" cy="604838"/>
            </a:xfrm>
            <a:custGeom>
              <a:avLst/>
              <a:gdLst/>
              <a:ahLst/>
              <a:cxnLst/>
              <a:rect r="r" b="b" t="t" l="l"/>
              <a:pathLst>
                <a:path h="604838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Une sistemas diversos en una unidad funcional.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7850237" y="4794498"/>
            <a:ext cx="637877" cy="637877"/>
            <a:chOff x="0" y="0"/>
            <a:chExt cx="850503" cy="85050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7956575" y="4847630"/>
            <a:ext cx="425203" cy="531614"/>
            <a:chOff x="0" y="0"/>
            <a:chExt cx="566937" cy="70881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2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8771632" y="4891831"/>
            <a:ext cx="4535090" cy="442912"/>
            <a:chOff x="0" y="0"/>
            <a:chExt cx="6046787" cy="59055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046787" cy="590550"/>
            </a:xfrm>
            <a:custGeom>
              <a:avLst/>
              <a:gdLst/>
              <a:ahLst/>
              <a:cxnLst/>
              <a:rect r="r" b="b" t="t" l="l"/>
              <a:pathLst>
                <a:path h="590550" w="6046787">
                  <a:moveTo>
                    <a:pt x="0" y="0"/>
                  </a:moveTo>
                  <a:lnTo>
                    <a:pt x="6046787" y="0"/>
                  </a:lnTo>
                  <a:lnTo>
                    <a:pt x="6046787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6046787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Intercambio de Información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8771632" y="5504855"/>
            <a:ext cx="8524131" cy="453629"/>
            <a:chOff x="0" y="0"/>
            <a:chExt cx="11365508" cy="60483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1365509" cy="604838"/>
            </a:xfrm>
            <a:custGeom>
              <a:avLst/>
              <a:gdLst/>
              <a:ahLst/>
              <a:cxnLst/>
              <a:rect r="r" b="b" t="t" l="l"/>
              <a:pathLst>
                <a:path h="604838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Facilita flujo entre áreas empresariales.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7850237" y="6525517"/>
            <a:ext cx="637877" cy="637877"/>
            <a:chOff x="0" y="0"/>
            <a:chExt cx="850503" cy="850503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7956575" y="6578650"/>
            <a:ext cx="425203" cy="531614"/>
            <a:chOff x="0" y="0"/>
            <a:chExt cx="566937" cy="70881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3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8771632" y="6622851"/>
            <a:ext cx="3544044" cy="442912"/>
            <a:chOff x="0" y="0"/>
            <a:chExt cx="4725392" cy="59055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Estructura Unificada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8771632" y="7235875"/>
            <a:ext cx="8524131" cy="453629"/>
            <a:chOff x="0" y="0"/>
            <a:chExt cx="11365508" cy="604838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11365509" cy="604838"/>
            </a:xfrm>
            <a:custGeom>
              <a:avLst/>
              <a:gdLst/>
              <a:ahLst/>
              <a:cxnLst/>
              <a:rect r="r" b="b" t="t" l="l"/>
              <a:pathLst>
                <a:path h="604838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Combina software y hardware en un sistema centralizado.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7850237" y="8256538"/>
            <a:ext cx="637877" cy="637878"/>
            <a:chOff x="0" y="0"/>
            <a:chExt cx="850503" cy="850503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E3E3E"/>
            </a:solidFill>
          </p:spPr>
        </p:sp>
      </p:grpSp>
      <p:grpSp>
        <p:nvGrpSpPr>
          <p:cNvPr name="Group 45" id="45"/>
          <p:cNvGrpSpPr/>
          <p:nvPr/>
        </p:nvGrpSpPr>
        <p:grpSpPr>
          <a:xfrm rot="0">
            <a:off x="7956575" y="8309670"/>
            <a:ext cx="425203" cy="531614"/>
            <a:chOff x="0" y="0"/>
            <a:chExt cx="566937" cy="708818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4</a:t>
              </a: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8771632" y="8353871"/>
            <a:ext cx="3544044" cy="442912"/>
            <a:chOff x="0" y="0"/>
            <a:chExt cx="4725392" cy="59055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BFBFBF"/>
                  </a:solidFill>
                  <a:latin typeface="Arimo"/>
                  <a:ea typeface="Arimo"/>
                  <a:cs typeface="Arimo"/>
                  <a:sym typeface="Arimo"/>
                </a:rPr>
                <a:t>Visibilidad Completa</a:t>
              </a: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8771632" y="8966895"/>
            <a:ext cx="8524131" cy="453629"/>
            <a:chOff x="0" y="0"/>
            <a:chExt cx="11365508" cy="604838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11365509" cy="604838"/>
            </a:xfrm>
            <a:custGeom>
              <a:avLst/>
              <a:gdLst/>
              <a:ahLst/>
              <a:cxnLst/>
              <a:rect r="r" b="b" t="t" l="l"/>
              <a:pathLst>
                <a:path h="604838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BFBFB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Centraliza datos para mejor control organizacional.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DAGn17CBghk</dc:identifier>
  <dcterms:modified xsi:type="dcterms:W3CDTF">2011-08-01T06:04:30Z</dcterms:modified>
  <cp:revision>1</cp:revision>
  <dc:title>clase9.pptx</dc:title>
</cp:coreProperties>
</file>

<file path=docProps/thumbnail.jpeg>
</file>